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60" r:id="rId5"/>
    <p:sldId id="262" r:id="rId6"/>
    <p:sldId id="263" r:id="rId7"/>
    <p:sldId id="301" r:id="rId8"/>
    <p:sldId id="304" r:id="rId9"/>
    <p:sldId id="313" r:id="rId10"/>
    <p:sldId id="312" r:id="rId11"/>
    <p:sldId id="261" r:id="rId12"/>
    <p:sldId id="264" r:id="rId13"/>
    <p:sldId id="259" r:id="rId14"/>
    <p:sldId id="265" r:id="rId15"/>
    <p:sldId id="267" r:id="rId16"/>
    <p:sldId id="266" r:id="rId17"/>
    <p:sldId id="268" r:id="rId18"/>
    <p:sldId id="283" r:id="rId19"/>
    <p:sldId id="298" r:id="rId20"/>
    <p:sldId id="302" r:id="rId21"/>
    <p:sldId id="303" r:id="rId22"/>
    <p:sldId id="269" r:id="rId23"/>
    <p:sldId id="270" r:id="rId24"/>
    <p:sldId id="271" r:id="rId25"/>
    <p:sldId id="272" r:id="rId26"/>
    <p:sldId id="273" r:id="rId27"/>
    <p:sldId id="274" r:id="rId28"/>
    <p:sldId id="305" r:id="rId29"/>
    <p:sldId id="275" r:id="rId30"/>
    <p:sldId id="276" r:id="rId31"/>
    <p:sldId id="309" r:id="rId32"/>
    <p:sldId id="277" r:id="rId33"/>
    <p:sldId id="280" r:id="rId34"/>
    <p:sldId id="278" r:id="rId35"/>
    <p:sldId id="279" r:id="rId36"/>
    <p:sldId id="307" r:id="rId37"/>
    <p:sldId id="281" r:id="rId38"/>
    <p:sldId id="282" r:id="rId39"/>
    <p:sldId id="284" r:id="rId40"/>
    <p:sldId id="285" r:id="rId41"/>
    <p:sldId id="286" r:id="rId42"/>
    <p:sldId id="287" r:id="rId43"/>
    <p:sldId id="288" r:id="rId44"/>
    <p:sldId id="294" r:id="rId45"/>
    <p:sldId id="306" r:id="rId46"/>
    <p:sldId id="289" r:id="rId47"/>
    <p:sldId id="290" r:id="rId48"/>
    <p:sldId id="291" r:id="rId49"/>
    <p:sldId id="292" r:id="rId50"/>
    <p:sldId id="293" r:id="rId51"/>
    <p:sldId id="295" r:id="rId52"/>
    <p:sldId id="296" r:id="rId53"/>
    <p:sldId id="297" r:id="rId54"/>
    <p:sldId id="310" r:id="rId55"/>
    <p:sldId id="311" r:id="rId56"/>
    <p:sldId id="299" r:id="rId57"/>
    <p:sldId id="300" r:id="rId58"/>
    <p:sldId id="308" r:id="rId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3"/>
    <p:restoredTop sz="84852"/>
  </p:normalViewPr>
  <p:slideViewPr>
    <p:cSldViewPr snapToGrid="0" snapToObjects="1">
      <p:cViewPr varScale="1">
        <p:scale>
          <a:sx n="115" d="100"/>
          <a:sy n="115" d="100"/>
        </p:scale>
        <p:origin x="1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11002 0 24575,'-67'39'0,"-1"-1"0,1 0 0,-1 1 0,-11 12 0,1 3 0,-10 7-1205,21-16 1,-7 5 0,-6 2 0,-2 4-1,-1 0 1,1 1 0,4 0 1204,6-2 0,2-1 0,2 2 0,-1 0 0,0 2 0,-3 1 0,-3 3 0,9-8 0,-1 3 0,-3 0 0,-1 2 0,0 1 0,-2 1 0,1 0 0,-1 0 0,2 1 0,0-2-364,0 1 0,0 0 0,0 1 0,1-1 0,0 1 0,-1 0 0,0 0 0,0 2 0,-2 0 0,0 1 364,7-6 0,-2 1 0,0 1 0,-1 1 0,0 0 0,0 1 0,-1-1 0,1 1 0,0 0 0,0 0 0,0 0 0,2-1-126,-6 5 0,1 0 0,-1 1 0,1-1 0,0 1 1,0-1-1,1 0 0,0 1 0,0-1 0,1-1 1,0 0 125,-3 4 0,1-1 0,0 0 0,1-1 0,0 1 0,0-1 0,1 0 0,0 0 0,0 0 0,1-1-196,3-2 0,1 0 1,-1 0-1,1 0 1,1-1-1,-1 0 1,2 0-1,0 0 0,0-1 1,2-1 195,-11 10 0,2 0 0,0 0 0,1-2 0,1 1 0,1-2 0,1 0 0,0-1 33,-1 2 1,1 0 0,1-2-1,1 0 1,0-1 0,1 0-1,1 0-33,-7 7 0,1 1 0,1-2 0,0 1 0,1-1 0,1 0 0,2-4 0,1 0 0,0 0 0,1 0 0,0-1 0,2-1 304,-7 7 0,3-2 1,0 0-1,0 0 0,0 0-304,2-3 0,0 1 0,0 0 0,1-2 0,1-1 631,-8 8 1,1-1-1,1-2 1,1-3-632,8-8 0,0-1 0,1-3 0,1-1 1109,-7 6 1,1-3 0,2-3-1110,7-6 0,1-3 0,0-1 0,-19 18 0,-1-1 0,-2 3 0,-3 3 0,14-15 0,-1 3 0,-3 1 421,8-8 1,-2 1-1,-1 1 1,-1 0-422,-4 4 0,-1 0 0,-1 1 0,0-1 0,0 1 0,-1 0 0,1-1 0,2-1 633,-13 9 1,2-2 0,5-3-634,13-10 0,3-3 0,3-2 744,-7 6 0,6-6-744,-12 12 390,29-23-390,22-21 1809,7-8-1809,7-10 525,0-1-525,0-1 0,0 1 0,0 1 0,0 2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24575,'62'49'0,"1"0"0,-1 0 0,1 0 0,7 3 0,2 0 0,3 2 0,7 5 0,-13-8 0,6 5 0,3 3 0,3 1 0,1 1 0,1 0 0,-2-3-1229,-8-7 0,-1 0 0,1-1 0,0 0 1,1 0-1,1 1 0,2 0 0,1 2 1140,0-1 1,2 2 0,1 0 0,2 1 0,0 0 0,1 0 0,0 1 0,0-1 0,0 0-161,-7-3 0,1-1 0,1 1 0,0 0 0,0-1 0,0 1 0,0 0 0,1 0 0,0 0 0,0 0 249,1 1 0,2-1 0,-1 1 0,1 0 0,0 0 0,0-1 0,0 1 0,0 0 0,0 0 0,0 0 0,0 0 0,0 0 0,0 0 0,1 1 0,-1-1 0,0 0 0,0 0 0,0 0 0,-1-1 0,0 0-101,-4-2 1,0-1-1,-1 0 1,1 0-1,-1-1 1,-1 1-1,1-1 1,0 0 0,-1 0-1,0 0 101,7 5 0,0-1 0,-1 0 0,1 1 0,-1-1 0,0-1 0,-1 1 0,-1-1 0,0 0 0,4 2 0,-1 1 0,0-1 0,0 0 0,-2-1 0,0 0 0,-2-1 0,-2-1-133,0-1 0,0 0 0,-2-1 0,-2 0 1,-1-2-1,-1-1 0,-2-1 133,12 7 0,-3-1 0,-2-2 0,-2-1 0,-2-1 500,5 2 0,-3-2 0,-3-1 0,-2-3-500,3 3 0,-2-2 0,-3-1 1150,-4-2 0,-1-1 0,-2 1-1150,-4 0 0,-1-1 0,1 2 0,2 3 0,1 1 0,1 3 1405,8 7 1,0 4-1,3 2-1405,-9-8 0,1 2 0,1 1 0,1 1 239,4 3 1,0 0-1,1 1 1,-1-1-240,0 0 0,-1 0 0,0 0 0,-3-3 0,14 10 0,-3-2 0,-5-5 286,-14-13 1,-4-3-1,-4-4-286,5 4 0,-7-6 339,10 7-339,-33-25 1342,22 25-1342,-5-3 0,7 8 0,-1-2 0,5 5 0,2 2 80,8 8 1,2 4 0,0-1-81,0 0 0,-1 0 0,-1-2 0,-8-8 0,-1-2 0,-4-3 0,7 5 0,-6-5 0,17 14 0,-37-35 0,-16-18 0,-8-6 0,6 10 1643,13 20-1643,25 41 0,-18-28 0,2 2 0,2 3 0,0-1 0,-4-5 0,-2-3 0,10 13 0,-10-17 0,-18-21 0,8 6 0,22 23 0,-9-12 0,4 4 0,9 9 0,2 0 0,0 1 0,-1-4 0,24 22 0,-23-25 0,-24-25 0,-13-12 0,-7-5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64FC-F8DD-AA4C-91B5-9C05103C26BB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AE07-7DB2-5548-92A4-1F431DB71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6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2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Модель «Кеневин» (</a:t>
            </a:r>
            <a:r>
              <a:rPr lang="en" dirty="0"/>
              <a:t>Cynefin framework) – </a:t>
            </a:r>
            <a:r>
              <a:rPr lang="ru-RU" dirty="0"/>
              <a:t>инструмент для определения оптимального способа управления в системе с учетом степени ее сложности. </a:t>
            </a:r>
            <a:r>
              <a:rPr lang="en" dirty="0"/>
              <a:t>Cynefin </a:t>
            </a:r>
            <a:r>
              <a:rPr lang="ru-RU" dirty="0"/>
              <a:t>в переводе с английского означает «среда обитания» или «ареал».</a:t>
            </a:r>
            <a:br>
              <a:rPr lang="ru-RU" dirty="0"/>
            </a:br>
            <a:r>
              <a:rPr lang="ru-RU" dirty="0"/>
              <a:t>Простая система обладает простыми причинно-следственными связями и лучшими практиками достижения результатов. Она управляется по алгоритму «Ощути – </a:t>
            </a:r>
            <a:r>
              <a:rPr lang="ru-RU" dirty="0" err="1"/>
              <a:t>Категоризируй</a:t>
            </a:r>
            <a:r>
              <a:rPr lang="ru-RU" dirty="0"/>
              <a:t> – Реагируй». В этой системе удобно работать по классической водопадной методологии.</a:t>
            </a:r>
          </a:p>
          <a:p>
            <a:endParaRPr lang="ru-RU" dirty="0"/>
          </a:p>
          <a:p>
            <a:r>
              <a:rPr lang="ru-RU" dirty="0"/>
              <a:t>Сложная система отличается ростом количества взаимосвязей, здесь нет лучших практик, но зато есть много хороших и взаимозаменяемых, поэтому такой тип считается экспертной средой. Управлять системой можно по алгоритму «Ощути – Анализируй – Реагируй», вооружившись </a:t>
            </a:r>
            <a:r>
              <a:rPr lang="en" dirty="0"/>
              <a:t>PMI, RUP, Prince2.</a:t>
            </a:r>
          </a:p>
          <a:p>
            <a:endParaRPr lang="en" dirty="0"/>
          </a:p>
          <a:p>
            <a:r>
              <a:rPr lang="ru-RU" dirty="0"/>
              <a:t>Запутанная система поражает количеством взаимосвязей. В такой системе приходится самим изобретать практики достижения результатов. Поэтому в ней работают по алгоритму «Исследуй – Ощути – Реагируй», двигаясь по </a:t>
            </a:r>
            <a:r>
              <a:rPr lang="en" dirty="0"/>
              <a:t>agile.</a:t>
            </a:r>
          </a:p>
          <a:p>
            <a:endParaRPr lang="en" dirty="0"/>
          </a:p>
          <a:p>
            <a:r>
              <a:rPr lang="ru-RU" dirty="0"/>
              <a:t>Хаотическая система – состояние крайней нестабильности, где нет времени формулировать гипотезы. Поэтому приходится «тушить пожар» по алгоритму «Действуй – Ощути – Реагируй», стремясь перевести систему к состоянию более предсказуемых типов.</a:t>
            </a:r>
          </a:p>
          <a:p>
            <a:endParaRPr lang="ru-RU" dirty="0"/>
          </a:p>
          <a:p>
            <a:r>
              <a:rPr lang="ru-RU" dirty="0"/>
              <a:t>Неопределенная, или беспорядочная, система включает в себя несколько подсистем, относящихся к разным категориям. Поэтому ее трудно однозначно классифицировать. Остается только разбить на составные части и работать с каждой из них в отдельности.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8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35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CFBD1-F420-DD72-001E-B4F8B83F53F9}"/>
              </a:ext>
            </a:extLst>
          </p:cNvPr>
          <p:cNvSpPr txBox="1"/>
          <p:nvPr/>
        </p:nvSpPr>
        <p:spPr>
          <a:xfrm>
            <a:off x="6991815" y="1728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78BD0-0508-C778-A1BD-C5A03344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ПО ≠ строительство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A03F84-A6AC-6856-2557-D3DE473A5FE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930590" cy="3698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ПО ≠ строительство</a:t>
            </a:r>
            <a:br>
              <a:rPr lang="en-US" dirty="0"/>
            </a:br>
            <a:r>
              <a:rPr lang="ru-RU" dirty="0"/>
              <a:t>Разработка ПО ≠ производство</a:t>
            </a:r>
            <a:endParaRPr lang="en-US" dirty="0"/>
          </a:p>
          <a:p>
            <a:pPr lvl="1"/>
            <a:r>
              <a:rPr lang="ru-RU" strike="sngStrike" dirty="0"/>
              <a:t>Диаграммы Ганта</a:t>
            </a:r>
          </a:p>
          <a:p>
            <a:pPr lvl="1"/>
            <a:r>
              <a:rPr lang="ru-RU" strike="sngStrike" dirty="0"/>
              <a:t>Детальные </a:t>
            </a:r>
            <a:r>
              <a:rPr lang="en-US" strike="sngStrike" dirty="0"/>
              <a:t>Roadmap </a:t>
            </a:r>
            <a:r>
              <a:rPr lang="ru-RU" strike="sngStrike" dirty="0"/>
              <a:t>со сроками</a:t>
            </a:r>
          </a:p>
          <a:p>
            <a:pPr lvl="1"/>
            <a:r>
              <a:rPr lang="ru-RU" strike="sngStrike" dirty="0"/>
              <a:t>детальные календарные планы</a:t>
            </a:r>
          </a:p>
          <a:p>
            <a:r>
              <a:rPr lang="ru-RU" dirty="0"/>
              <a:t>Разработка ПО = </a:t>
            </a:r>
            <a:r>
              <a:rPr lang="en-US" dirty="0"/>
              <a:t>R&amp;D</a:t>
            </a:r>
            <a:endParaRPr lang="ru-RU" dirty="0"/>
          </a:p>
          <a:p>
            <a:pPr lvl="1"/>
            <a:r>
              <a:rPr lang="ru-RU" dirty="0"/>
              <a:t>Много неопределённости</a:t>
            </a:r>
          </a:p>
          <a:p>
            <a:pPr lvl="1"/>
            <a:r>
              <a:rPr lang="ru-RU" dirty="0"/>
              <a:t>Параллель с проектированием двигателя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C3F756-8050-29EA-FE26-083CE7A7A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21" b="14271"/>
          <a:stretch/>
        </p:blipFill>
        <p:spPr>
          <a:xfrm>
            <a:off x="6968665" y="3429000"/>
            <a:ext cx="4831184" cy="2598234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987506C-6AFA-9FA4-8429-FE589341E47B}"/>
              </a:ext>
            </a:extLst>
          </p:cNvPr>
          <p:cNvGrpSpPr/>
          <p:nvPr/>
        </p:nvGrpSpPr>
        <p:grpSpPr>
          <a:xfrm>
            <a:off x="7230890" y="3017722"/>
            <a:ext cx="4479480" cy="3660120"/>
            <a:chOff x="7230890" y="3017722"/>
            <a:chExt cx="4479480" cy="36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14:cNvPr>
                <p14:cNvContentPartPr/>
                <p14:nvPr/>
              </p14:nvContentPartPr>
              <p14:xfrm>
                <a:off x="7749290" y="3017722"/>
                <a:ext cx="3961080" cy="36601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0650" y="3008722"/>
                  <a:ext cx="3978720" cy="36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14:cNvPr>
                <p14:cNvContentPartPr/>
                <p14:nvPr/>
              </p14:nvContentPartPr>
              <p14:xfrm>
                <a:off x="7230890" y="3105202"/>
                <a:ext cx="4475160" cy="3373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2250" y="3096562"/>
                  <a:ext cx="4492800" cy="339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995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0930270" cy="644968"/>
          </a:xfrm>
        </p:spPr>
        <p:txBody>
          <a:bodyPr>
            <a:noAutofit/>
          </a:bodyPr>
          <a:lstStyle/>
          <a:p>
            <a:r>
              <a:rPr lang="en" sz="3600" b="1" dirty="0"/>
              <a:t>Agile-</a:t>
            </a:r>
            <a:r>
              <a:rPr lang="ru-RU" sz="3600" b="1" dirty="0"/>
              <a:t>манифест разработки программного обеспечения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2520175"/>
            <a:ext cx="10635476" cy="39726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r>
              <a:rPr lang="ru-RU" b="1" dirty="0"/>
              <a:t>Люди и взаимодействие </a:t>
            </a:r>
            <a:r>
              <a:rPr lang="ru-RU" dirty="0"/>
              <a:t>важнее процессов и инструментов</a:t>
            </a:r>
            <a:endParaRPr lang="en-US" dirty="0"/>
          </a:p>
          <a:p>
            <a:r>
              <a:rPr lang="ru-RU" b="1" dirty="0"/>
              <a:t>Работающий продукт </a:t>
            </a:r>
            <a:r>
              <a:rPr lang="ru-RU" dirty="0"/>
              <a:t>важнее исчерпывающей документации</a:t>
            </a:r>
            <a:endParaRPr lang="en-US" dirty="0"/>
          </a:p>
          <a:p>
            <a:r>
              <a:rPr lang="ru-RU" b="1" dirty="0"/>
              <a:t>Сотрудничество с заказчиком </a:t>
            </a:r>
            <a:r>
              <a:rPr lang="ru-RU" dirty="0"/>
              <a:t>важнее согласования условий контракта</a:t>
            </a:r>
            <a:endParaRPr lang="en-US" dirty="0"/>
          </a:p>
          <a:p>
            <a:r>
              <a:rPr lang="ru-RU" b="1" dirty="0"/>
              <a:t>Готовность к изменениям</a:t>
            </a:r>
            <a:r>
              <a:rPr lang="ru-RU" dirty="0"/>
              <a:t> важнее следования первоначальному плану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То есть, не отрицая важности того, что справа,</a:t>
            </a:r>
            <a:br>
              <a:rPr lang="ru-RU" dirty="0"/>
            </a:br>
            <a:r>
              <a:rPr lang="ru-RU" dirty="0"/>
              <a:t>мы всё-таки больше ценим то, что слева.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40113-4FB9-9B4E-980A-DB94083CE986}"/>
              </a:ext>
            </a:extLst>
          </p:cNvPr>
          <p:cNvSpPr txBox="1"/>
          <p:nvPr/>
        </p:nvSpPr>
        <p:spPr>
          <a:xfrm>
            <a:off x="847493" y="1010094"/>
            <a:ext cx="1048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 2001 году 17 человек собрались на горнолыжном курорте в США). То, что родилось в ходе этой встречи, назвали </a:t>
            </a:r>
            <a:r>
              <a:rPr lang="en" dirty="0">
                <a:solidFill>
                  <a:schemeClr val="accent1"/>
                </a:solidFill>
              </a:rPr>
              <a:t>Agile Manifesto.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>
                <a:solidFill>
                  <a:schemeClr val="accent1"/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ar-SA" dirty="0">
                <a:solidFill>
                  <a:schemeClr val="accent1"/>
                </a:solidFill>
              </a:rPr>
              <a:t>XP</a:t>
            </a:r>
            <a:r>
              <a:rPr lang="ru-RU" dirty="0">
                <a:solidFill>
                  <a:schemeClr val="accent1"/>
                </a:solidFill>
              </a:rPr>
              <a:t>, </a:t>
            </a:r>
            <a:r>
              <a:rPr lang="en" dirty="0">
                <a:solidFill>
                  <a:schemeClr val="accent1"/>
                </a:solidFill>
              </a:rPr>
              <a:t>SCRUM, DSDM, Adaptive Software Development, Crystal, Feature-Driven Development, Pragmatic Programming </a:t>
            </a:r>
            <a:r>
              <a:rPr lang="ru-RU" dirty="0">
                <a:solidFill>
                  <a:schemeClr val="accent1"/>
                </a:solidFill>
              </a:rPr>
              <a:t>и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другие тяжеловесы мира разработки софта.</a:t>
            </a:r>
          </a:p>
        </p:txBody>
      </p:sp>
    </p:spTree>
    <p:extLst>
      <p:ext uri="{BB962C8B-B14F-4D97-AF65-F5344CB8AC3E}">
        <p14:creationId xmlns:p14="http://schemas.microsoft.com/office/powerpoint/2010/main" val="279203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en-US" dirty="0"/>
              <a:t>Agile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6"/>
            <a:ext cx="11206716" cy="551467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en-US" dirty="0"/>
              <a:t>SCRUM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29"/>
            <a:ext cx="10515600" cy="740229"/>
          </a:xfrm>
        </p:spPr>
        <p:txBody>
          <a:bodyPr>
            <a:normAutofit/>
          </a:bodyPr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115"/>
            <a:ext cx="10515600" cy="536076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</a:t>
            </a:r>
            <a:r>
              <a:rPr lang="ru-RU" b="1" dirty="0"/>
              <a:t>новых 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6"/>
                </a:solidFill>
              </a:rPr>
              <a:t>Решают не прекрасные идеи, а скорость и качество их реализации.</a:t>
            </a:r>
            <a:r>
              <a:rPr lang="ru-RU" dirty="0">
                <a:solidFill>
                  <a:srgbClr val="FF0000"/>
                </a:solidFill>
              </a:rPr>
              <a:t> -</a:t>
            </a:r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ru-RU" dirty="0"/>
              <a:t> </a:t>
            </a: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r>
              <a:rPr lang="ru-RU" dirty="0"/>
              <a:t>Работа ведется </a:t>
            </a:r>
            <a:r>
              <a:rPr lang="ru-RU" b="1" dirty="0"/>
              <a:t>итерациями</a:t>
            </a:r>
            <a:r>
              <a:rPr lang="ru-RU" dirty="0"/>
              <a:t>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r>
              <a:rPr lang="ru-RU" dirty="0"/>
              <a:t>Результатом работы может считаться лишь то, что </a:t>
            </a:r>
            <a:r>
              <a:rPr lang="ru-RU" b="1" dirty="0"/>
              <a:t>готово к использованию</a:t>
            </a:r>
            <a:endParaRPr lang="en-US" b="1" dirty="0"/>
          </a:p>
          <a:p>
            <a:r>
              <a:rPr lang="ru-RU" dirty="0"/>
              <a:t>Продукт разрабатывает</a:t>
            </a:r>
            <a:r>
              <a:rPr lang="en-US" dirty="0"/>
              <a:t> </a:t>
            </a:r>
            <a:r>
              <a:rPr lang="ru-RU" b="1" dirty="0"/>
              <a:t>самоуправляемая команда</a:t>
            </a:r>
          </a:p>
          <a:p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406" y="1696817"/>
            <a:ext cx="4195593" cy="23526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805"/>
            <a:ext cx="9811215" cy="869795"/>
          </a:xfrm>
        </p:spPr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pPr>
              <a:buFontTx/>
              <a:buChar char="-"/>
            </a:pPr>
            <a:r>
              <a:rPr lang="ru-RU" dirty="0"/>
              <a:t>Заказчики</a:t>
            </a:r>
          </a:p>
          <a:p>
            <a:pPr>
              <a:buFontTx/>
              <a:buChar char="-"/>
            </a:pPr>
            <a:r>
              <a:rPr lang="ru-RU" dirty="0"/>
              <a:t>Потенциальные пользователи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Скрам-команде в целом по видению, Бэклогу Продукта и Инкрементам. Нередко участвует в Обзоре спринта. 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59" y="354368"/>
            <a:ext cx="6622537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6" y="1246877"/>
            <a:ext cx="10846483" cy="5256755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самоорганизующаяся</a:t>
            </a:r>
            <a:r>
              <a:rPr lang="ru-RU" dirty="0"/>
              <a:t> и </a:t>
            </a:r>
            <a:r>
              <a:rPr lang="ru-RU" b="1" dirty="0"/>
              <a:t>самоуправляемая</a:t>
            </a:r>
          </a:p>
          <a:p>
            <a:pPr lvl="1"/>
            <a:r>
              <a:rPr lang="ru-RU" dirty="0"/>
              <a:t>сами решают, кто, что, когда и как делает</a:t>
            </a:r>
          </a:p>
          <a:p>
            <a:r>
              <a:rPr lang="ru-RU" dirty="0"/>
              <a:t>работа команды </a:t>
            </a:r>
            <a:r>
              <a:rPr lang="ru-RU" b="1" dirty="0"/>
              <a:t>оценивается как работа единой группы</a:t>
            </a:r>
          </a:p>
          <a:p>
            <a:r>
              <a:rPr lang="ru-RU" dirty="0"/>
              <a:t>настоящая </a:t>
            </a:r>
            <a:r>
              <a:rPr lang="ru-RU" b="1" dirty="0"/>
              <a:t>команда</a:t>
            </a:r>
            <a:r>
              <a:rPr lang="ru-RU" dirty="0"/>
              <a:t>! — «один за всех и все за одного»</a:t>
            </a:r>
          </a:p>
          <a:p>
            <a:r>
              <a:rPr lang="ru-RU" dirty="0"/>
              <a:t>внутри </a:t>
            </a:r>
            <a:r>
              <a:rPr lang="en" dirty="0"/>
              <a:t>Scrum Team </a:t>
            </a:r>
            <a:r>
              <a:rPr lang="ru-RU" b="1" dirty="0"/>
              <a:t>нет подкоманд и иерархий</a:t>
            </a:r>
          </a:p>
          <a:p>
            <a:r>
              <a:rPr lang="ru-RU" b="1" dirty="0"/>
              <a:t>размер</a:t>
            </a:r>
            <a:r>
              <a:rPr lang="ru-RU" dirty="0"/>
              <a:t>: 5–7 ± 2 человека, чем меньше — тем лучше</a:t>
            </a:r>
          </a:p>
          <a:p>
            <a:r>
              <a:rPr lang="ru-RU" b="1" dirty="0"/>
              <a:t>кроссфункциональная</a:t>
            </a:r>
          </a:p>
          <a:p>
            <a:pPr lvl="1"/>
            <a:r>
              <a:rPr lang="ru-RU" dirty="0"/>
              <a:t>в неё входят люди с дополняющими навыками — разработчики, аналитики, тестировщики, дизайнеры, </a:t>
            </a:r>
            <a:r>
              <a:rPr lang="en-US" dirty="0"/>
              <a:t>devops </a:t>
            </a:r>
            <a:r>
              <a:rPr lang="ru-RU" dirty="0"/>
              <a:t>и т.п.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T-Shape</a:t>
            </a:r>
          </a:p>
          <a:p>
            <a:r>
              <a:rPr lang="ru-RU" b="1" dirty="0"/>
              <a:t>нет</a:t>
            </a:r>
            <a:r>
              <a:rPr lang="ru-RU" dirty="0"/>
              <a:t> заранее определённых </a:t>
            </a:r>
            <a:r>
              <a:rPr lang="ru-RU" b="1" dirty="0"/>
              <a:t>ролей</a:t>
            </a:r>
            <a:r>
              <a:rPr lang="ru-RU" dirty="0"/>
              <a:t> и </a:t>
            </a:r>
            <a:r>
              <a:rPr lang="ru-RU" b="1" dirty="0"/>
              <a:t>специализаций</a:t>
            </a:r>
            <a:r>
              <a:rPr lang="ru-RU" dirty="0"/>
              <a:t> в команде</a:t>
            </a:r>
            <a:endParaRPr lang="en-US" dirty="0"/>
          </a:p>
          <a:p>
            <a:r>
              <a:rPr lang="ru-RU" dirty="0"/>
              <a:t>команда сидит в одном месте или </a:t>
            </a:r>
            <a:r>
              <a:rPr lang="ru-RU" b="1" dirty="0"/>
              <a:t>находится в </a:t>
            </a:r>
            <a:r>
              <a:rPr lang="ru-RU" dirty="0"/>
              <a:t>постоянном</a:t>
            </a:r>
            <a:r>
              <a:rPr lang="ru-RU" b="1" dirty="0"/>
              <a:t> тесном контакте </a:t>
            </a:r>
            <a:r>
              <a:rPr lang="ru-RU" dirty="0"/>
              <a:t>онлайн (</a:t>
            </a:r>
            <a:r>
              <a:rPr lang="en" dirty="0"/>
              <a:t>colocation)</a:t>
            </a:r>
          </a:p>
          <a:p>
            <a:r>
              <a:rPr lang="ru-RU" dirty="0"/>
              <a:t>работает вместе, помогая друг другу</a:t>
            </a:r>
          </a:p>
          <a:p>
            <a:r>
              <a:rPr lang="ru-RU" dirty="0"/>
              <a:t>члены команды признают наличие проблем и 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5579" y="-18202"/>
            <a:ext cx="3996421" cy="2290257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-US" dirty="0"/>
              <a:t>Team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229"/>
            <a:ext cx="10853057" cy="4877306"/>
          </a:xfrm>
        </p:spPr>
        <p:txBody>
          <a:bodyPr>
            <a:normAutofit/>
          </a:bodyPr>
          <a:lstStyle/>
          <a:p>
            <a:r>
              <a:rPr lang="ru-RU" dirty="0"/>
              <a:t>берёт на себя обязательства по выполнению объёма работ на спринт перед Владельцем продукта</a:t>
            </a:r>
          </a:p>
          <a:p>
            <a:r>
              <a:rPr lang="ru-RU" dirty="0"/>
              <a:t>принимает обязательство достичь цели спринта</a:t>
            </a:r>
          </a:p>
          <a:p>
            <a:pPr marL="0" indent="0">
              <a:buNone/>
            </a:pPr>
            <a:r>
              <a:rPr lang="en" dirty="0"/>
              <a:t>Scrum Team </a:t>
            </a:r>
            <a:r>
              <a:rPr lang="ru-RU" b="1" dirty="0"/>
              <a:t>выполняет все продуктовые активности</a:t>
            </a:r>
            <a:r>
              <a:rPr lang="ru-RU" dirty="0"/>
              <a:t>: сотрудничество с заинтересованными лицами, верификацию, обслуживание, эксплуатацию, эксперименты, исследования, разработку и все то, что может потребоваться. Они уполномочены управлять своей собственной работой. </a:t>
            </a:r>
          </a:p>
          <a:p>
            <a:pPr marL="0" indent="0">
              <a:buNone/>
            </a:pPr>
            <a:r>
              <a:rPr lang="ru-RU" dirty="0"/>
              <a:t>Вся </a:t>
            </a:r>
            <a:r>
              <a:rPr lang="en" dirty="0"/>
              <a:t>Scrum Team </a:t>
            </a:r>
            <a:r>
              <a:rPr lang="ru-RU" b="1" dirty="0"/>
              <a:t>несет ответственность за создание</a:t>
            </a:r>
            <a:r>
              <a:rPr lang="ru-RU" dirty="0"/>
              <a:t> ценного, полезного </a:t>
            </a:r>
            <a:r>
              <a:rPr lang="en" b="1" dirty="0"/>
              <a:t>Increment</a:t>
            </a:r>
            <a:r>
              <a:rPr lang="en" dirty="0"/>
              <a:t> </a:t>
            </a:r>
            <a:r>
              <a:rPr lang="ru-RU" dirty="0"/>
              <a:t>в каждом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CD6C8-133B-CC59-D4E6-2C487A4C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05" y="4630057"/>
            <a:ext cx="3962745" cy="22279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en-US" dirty="0"/>
              <a:t>T-Shaped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331" y="803389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endParaRPr lang="ru-RU" dirty="0"/>
          </a:p>
          <a:p>
            <a:r>
              <a:rPr lang="en-US" b="1" dirty="0"/>
              <a:t>T-shaped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ru-RU" dirty="0"/>
              <a:t>Кроссфункциональность :: </a:t>
            </a:r>
            <a:r>
              <a:rPr lang="en-US" b="1" dirty="0"/>
              <a:t>Bus factor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i="1" dirty="0"/>
              <a:t>bus factor</a:t>
            </a:r>
            <a:r>
              <a:rPr lang="en" sz="2400" dirty="0"/>
              <a:t> </a:t>
            </a:r>
            <a:r>
              <a:rPr lang="ru-RU" sz="2400" dirty="0"/>
              <a:t>проекта </a:t>
            </a:r>
            <a:r>
              <a:rPr lang="en-US" sz="2400" dirty="0"/>
              <a:t>(</a:t>
            </a:r>
            <a:r>
              <a:rPr lang="ru-RU" sz="2400" dirty="0"/>
              <a:t>команды</a:t>
            </a:r>
            <a:r>
              <a:rPr lang="en-US" sz="2400" dirty="0"/>
              <a:t>) </a:t>
            </a:r>
            <a:r>
              <a:rPr lang="ru-RU" sz="2400" dirty="0"/>
              <a:t>— это мера сосредоточения информации среди отдельных членов проекта;</a:t>
            </a:r>
          </a:p>
          <a:p>
            <a:r>
              <a:rPr lang="ru-RU" sz="2400" dirty="0"/>
              <a:t>фактор означает </a:t>
            </a:r>
            <a:r>
              <a:rPr lang="ru-RU" sz="2400" b="1" dirty="0"/>
              <a:t>количество участников проекта</a:t>
            </a:r>
            <a:r>
              <a:rPr lang="ru-RU" sz="2400" dirty="0"/>
              <a:t>, </a:t>
            </a:r>
            <a:r>
              <a:rPr lang="ru-RU" sz="2400" b="1" dirty="0"/>
              <a:t>после потери которых </a:t>
            </a:r>
            <a:r>
              <a:rPr lang="ru-RU" sz="2400" dirty="0"/>
              <a:t>(«попадания» которых под автобус, варианты: увольнения, заболевания, рождения у них ребёнка, наступления несчастного случая и других форс-мажорных обстоятельств) </a:t>
            </a:r>
            <a:r>
              <a:rPr lang="ru-RU" sz="2400" b="1" dirty="0"/>
              <a:t>проект не сможет быть завершён </a:t>
            </a:r>
            <a:r>
              <a:rPr lang="ru-RU" sz="24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6018028" y="4720856"/>
            <a:ext cx="567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B</a:t>
            </a:r>
            <a:r>
              <a:rPr lang="en-US" sz="2400" dirty="0"/>
              <a:t>us-factor 1 — </a:t>
            </a:r>
            <a:r>
              <a:rPr lang="ru-RU" sz="2400" dirty="0"/>
              <a:t>очень плохо!</a:t>
            </a:r>
          </a:p>
          <a:p>
            <a:r>
              <a:rPr lang="ru-RU" sz="2400" dirty="0"/>
              <a:t>Большие риски!</a:t>
            </a:r>
            <a:br>
              <a:rPr lang="ru-RU" sz="2400" dirty="0"/>
            </a:br>
            <a:r>
              <a:rPr lang="ru-RU" sz="2400" i="1" dirty="0"/>
              <a:t>Что делать?</a:t>
            </a:r>
            <a:r>
              <a:rPr lang="ru-RU" sz="2400" dirty="0"/>
              <a:t> </a:t>
            </a:r>
            <a:r>
              <a:rPr lang="ru-RU" sz="2400" dirty="0" err="1"/>
              <a:t>T</a:t>
            </a:r>
            <a:r>
              <a:rPr lang="en-US" sz="2400" dirty="0"/>
              <a:t>-shape-</a:t>
            </a:r>
            <a:r>
              <a:rPr lang="en-US" sz="2400" dirty="0" err="1"/>
              <a:t>и</a:t>
            </a:r>
            <a:r>
              <a:rPr lang="ru-RU" sz="2400" dirty="0" err="1"/>
              <a:t>ться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47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@xtrueman</a:t>
            </a:r>
          </a:p>
          <a:p>
            <a:pPr marL="0" indent="0">
              <a:buNone/>
            </a:pPr>
            <a:r>
              <a:rPr lang="en-US" dirty="0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</a:t>
            </a:r>
            <a:r>
              <a:rPr lang="ru-RU" dirty="0" err="1"/>
              <a:t>Такмана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09" y="1096641"/>
            <a:ext cx="7472266" cy="5641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замене/добавлении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328DF4-55AA-C9BA-1B7A-238DA8D31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9" t="20711" r="8541" b="18422"/>
          <a:stretch/>
        </p:blipFill>
        <p:spPr>
          <a:xfrm>
            <a:off x="925417" y="4213831"/>
            <a:ext cx="4772054" cy="2644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21" y="234869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ru-RU" dirty="0"/>
              <a:t>Не каждый может быть членом </a:t>
            </a:r>
            <a:r>
              <a:rPr lang="en-US" dirty="0"/>
              <a:t>scrum-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3454" y="1182030"/>
            <a:ext cx="5609509" cy="553825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ru-RU" sz="5100" dirty="0"/>
              <a:t>Известная притча:</a:t>
            </a:r>
            <a:br>
              <a:rPr lang="ru-RU" sz="4000" dirty="0"/>
            </a:br>
            <a:br>
              <a:rPr lang="ru-RU" sz="4000" dirty="0"/>
            </a:b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Шел по долине странник и увидел он человека, который, обливаясь потом, тащил в гору тяжелый камень.</a:t>
            </a:r>
            <a:endParaRPr lang="en-US" sz="48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 — спросил странник.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«Хозяин приказал носить наверх камни, вот я и ношу», — сердито ответил человек.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Пошел странник выше в гору и увидел другого человека, тоже с камнем. </a:t>
            </a: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«А ты что делаешь?» — поинтересовался он.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</a:t>
            </a:r>
            <a:b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«Я строю храм», — спокойно ответил тот.</a:t>
            </a:r>
            <a:r>
              <a:rPr lang="en-US" sz="48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»</a:t>
            </a:r>
            <a:endParaRPr lang="ru-RU" sz="48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340022" y="1166843"/>
            <a:ext cx="6053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en-US" sz="2400" dirty="0"/>
              <a:t>scrum-</a:t>
            </a:r>
            <a:r>
              <a:rPr lang="ru-RU" sz="2400" dirty="0"/>
              <a:t>команды: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en-US" sz="2400" dirty="0"/>
              <a:t>soft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работать в команде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общаться с заказчиком, помогать в продуктовых исследованиях, общаться с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Быть вовлечённым в 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304837"/>
            <a:ext cx="7986486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43" y="1318438"/>
            <a:ext cx="10515600" cy="53297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 — </a:t>
            </a:r>
            <a:r>
              <a:rPr lang="ru-RU" dirty="0"/>
              <a:t>человек, отвечающий за разработку продукта</a:t>
            </a:r>
          </a:p>
          <a:p>
            <a:pPr lvl="1"/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r>
              <a:rPr lang="en-US" dirty="0"/>
              <a:t>PO </a:t>
            </a:r>
            <a:r>
              <a:rPr lang="ru-RU" dirty="0"/>
              <a:t>— это единая точка принятия окончательных решений для команды в проекте, именно поэтому это всегда один человек, а не группа или комитет</a:t>
            </a:r>
            <a:endParaRPr lang="en-US" dirty="0"/>
          </a:p>
          <a:p>
            <a:pPr lvl="1"/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dirty="0"/>
              <a:t>может быть своя команда (аналитиков, продуктологов и т.п.) — команда </a:t>
            </a:r>
            <a:r>
              <a:rPr lang="en-US" dirty="0"/>
              <a:t>PO</a:t>
            </a:r>
          </a:p>
          <a:p>
            <a:pPr lvl="1"/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r>
              <a:rPr lang="ru-RU" dirty="0"/>
              <a:t>Управляет ожиданиями заказчиков и всех заинтересованных лиц. Владелец продукта должен чётко понимать, какие фичи должны быть сделаны и каковы их приоритеты</a:t>
            </a:r>
            <a:endParaRPr lang="en-US" dirty="0"/>
          </a:p>
          <a:p>
            <a:r>
              <a:rPr lang="ru-RU" dirty="0"/>
              <a:t>Ставит задачи всей команде, но он не вправе ставить задачи конкретному члену команды</a:t>
            </a:r>
          </a:p>
          <a:p>
            <a:r>
              <a:rPr lang="ru-RU" dirty="0"/>
              <a:t>Несет ответственность за максимизацию ценности продукта, получаемого в результате работы </a:t>
            </a:r>
            <a:r>
              <a:rPr lang="en" dirty="0"/>
              <a:t>Scrum Team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1049F-6979-5BBC-7306-114B637E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73" y="-1"/>
            <a:ext cx="3776670" cy="1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Владелец продукта:</a:t>
            </a:r>
          </a:p>
          <a:p>
            <a:r>
              <a:rPr lang="ru-RU" dirty="0"/>
              <a:t>Отвечает за формирование концепции продукта (</a:t>
            </a:r>
            <a:r>
              <a:rPr lang="en" dirty="0"/>
              <a:t>Product Vision)</a:t>
            </a:r>
            <a:endParaRPr lang="ru-RU" dirty="0"/>
          </a:p>
          <a:p>
            <a:r>
              <a:rPr lang="ru-RU" dirty="0"/>
              <a:t>Работает с заинтересованными лицами (</a:t>
            </a:r>
            <a:r>
              <a:rPr lang="en-US" dirty="0"/>
              <a:t>Stakeholders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Принимает готовое</a:t>
            </a:r>
          </a:p>
          <a:p>
            <a:r>
              <a:rPr lang="ru-RU" dirty="0"/>
              <a:t>Рассчитывает </a:t>
            </a:r>
            <a:r>
              <a:rPr lang="en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r>
              <a:rPr lang="ru-RU" dirty="0"/>
              <a:t>Ведёт беклог продукта (</a:t>
            </a:r>
            <a:r>
              <a:rPr lang="en-US" dirty="0"/>
              <a:t>Product backlog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Выставляет приоритеты</a:t>
            </a:r>
          </a:p>
          <a:p>
            <a:r>
              <a:rPr lang="ru-RU" dirty="0"/>
              <a:t>Инициатор изменений (может в т.</a:t>
            </a:r>
            <a:r>
              <a:rPr lang="en-US" dirty="0"/>
              <a:t> </a:t>
            </a:r>
            <a:r>
              <a:rPr lang="ru-RU" dirty="0"/>
              <a:t>ч. «уволить» команду)</a:t>
            </a:r>
          </a:p>
          <a:p>
            <a:r>
              <a:rPr lang="ru-RU" dirty="0"/>
              <a:t>Постоянно делится информацией</a:t>
            </a:r>
          </a:p>
          <a:p>
            <a:r>
              <a:rPr lang="ru-RU" dirty="0"/>
              <a:t>Обеспечивает ресурсами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998" y="0"/>
            <a:ext cx="3400309" cy="16603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7837697" cy="644968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010094"/>
            <a:ext cx="10832805" cy="54827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</a:t>
            </a:r>
          </a:p>
          <a:p>
            <a:pPr lvl="1"/>
            <a:r>
              <a:rPr lang="ru-RU" dirty="0"/>
              <a:t>он может быть разработчиком, тестировщиком, аналитиком и т.д.</a:t>
            </a:r>
          </a:p>
          <a:p>
            <a:r>
              <a:rPr lang="ru-RU" dirty="0"/>
              <a:t>Основная его задача — помочь команде стать </a:t>
            </a:r>
            <a:r>
              <a:rPr lang="ru-RU" b="1" dirty="0"/>
              <a:t>самоуправляемой</a:t>
            </a:r>
            <a:r>
              <a:rPr lang="ru-RU" dirty="0"/>
              <a:t> и </a:t>
            </a:r>
            <a:r>
              <a:rPr lang="ru-RU" b="1" dirty="0"/>
              <a:t>самоорганизующейся</a:t>
            </a:r>
            <a:endParaRPr lang="en-US" b="1" dirty="0"/>
          </a:p>
          <a:p>
            <a:r>
              <a:rPr lang="ru-RU" b="1" dirty="0"/>
              <a:t>Следит</a:t>
            </a:r>
            <a:r>
              <a:rPr lang="ru-RU" dirty="0"/>
              <a:t>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/>
              <a:t>за соблюдением практик</a:t>
            </a:r>
          </a:p>
          <a:p>
            <a:r>
              <a:rPr lang="ru-RU" b="1" dirty="0"/>
              <a:t>Проводит командные митинги</a:t>
            </a:r>
            <a:r>
              <a:rPr lang="ru-RU" dirty="0"/>
              <a:t>: стендап (дейли-митинг), планирование спринта, демонстрацию и ретроспективу</a:t>
            </a:r>
          </a:p>
          <a:p>
            <a:r>
              <a:rPr lang="ru-RU" b="1" dirty="0"/>
              <a:t>следит за климатом внутри команды </a:t>
            </a:r>
            <a:r>
              <a:rPr lang="ru-RU" dirty="0"/>
              <a:t>и старается создать атмосферу доверия</a:t>
            </a:r>
          </a:p>
          <a:p>
            <a:r>
              <a:rPr lang="en-US" b="1" dirty="0"/>
              <a:t>SM</a:t>
            </a:r>
            <a:r>
              <a:rPr lang="ru-RU" b="1" dirty="0"/>
              <a:t> не раздаёт задачи </a:t>
            </a:r>
            <a:r>
              <a:rPr lang="ru-RU" dirty="0"/>
              <a:t>членам команды!</a:t>
            </a:r>
          </a:p>
          <a:p>
            <a:r>
              <a:rPr lang="ru-RU" dirty="0"/>
              <a:t>Отвечает </a:t>
            </a:r>
            <a:r>
              <a:rPr lang="ru-RU" b="1" dirty="0"/>
              <a:t>за решение проблем</a:t>
            </a:r>
            <a:r>
              <a:rPr lang="ru-RU" dirty="0"/>
              <a:t>, обнаруженных командой и находящейся вне её компетенции</a:t>
            </a:r>
          </a:p>
          <a:p>
            <a:pPr lvl="1"/>
            <a:r>
              <a:rPr lang="ru-RU" dirty="0"/>
              <a:t>например, если команде нужен новый сервер, то именно скрам-мастер вступит в бой с бюрократическими силами компании, </a:t>
            </a:r>
            <a:r>
              <a:rPr lang="ru-RU" dirty="0">
                <a:solidFill>
                  <a:srgbClr val="C00000"/>
                </a:solidFill>
              </a:rPr>
              <a:t>пример из Альфа-Банка</a:t>
            </a:r>
          </a:p>
          <a:p>
            <a:r>
              <a:rPr lang="ru-RU" dirty="0"/>
              <a:t>постепенно роль скрам-мастера уменьшается</a:t>
            </a:r>
          </a:p>
          <a:p>
            <a:r>
              <a:rPr lang="ru-RU" dirty="0"/>
              <a:t>убеждается в том, что все события </a:t>
            </a:r>
            <a:r>
              <a:rPr lang="en" dirty="0"/>
              <a:t>Scrum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419"/>
            <a:ext cx="10515600" cy="5060544"/>
          </a:xfrm>
        </p:spPr>
        <p:txBody>
          <a:bodyPr/>
          <a:lstStyle/>
          <a:p>
            <a:r>
              <a:rPr lang="ru-RU" dirty="0"/>
              <a:t>Помогает внедрять скрам</a:t>
            </a:r>
          </a:p>
          <a:p>
            <a:r>
              <a:rPr lang="ru-RU" dirty="0"/>
              <a:t>Отвечает за процесс (как)</a:t>
            </a:r>
          </a:p>
          <a:p>
            <a:r>
              <a:rPr lang="ru-RU" dirty="0"/>
              <a:t>Учитель</a:t>
            </a:r>
          </a:p>
          <a:p>
            <a:r>
              <a:rPr lang="ru-RU" dirty="0"/>
              <a:t>Наставник </a:t>
            </a:r>
            <a:r>
              <a:rPr lang="en-US" dirty="0"/>
              <a:t>/ </a:t>
            </a:r>
            <a:r>
              <a:rPr lang="ru-RU" dirty="0"/>
              <a:t>коуч</a:t>
            </a:r>
          </a:p>
          <a:p>
            <a:r>
              <a:rPr lang="ru-RU" dirty="0"/>
              <a:t>Модератор (на всех встречах)</a:t>
            </a:r>
          </a:p>
          <a:p>
            <a:r>
              <a:rPr lang="ru-RU" dirty="0"/>
              <a:t>Сторожевой пёс (бдит соблюдение процессов)</a:t>
            </a:r>
          </a:p>
          <a:p>
            <a:r>
              <a:rPr lang="ru-RU" dirty="0"/>
              <a:t>Защитник (команды)</a:t>
            </a:r>
          </a:p>
          <a:p>
            <a:r>
              <a:rPr lang="ru-RU" dirty="0"/>
              <a:t>Устраняет помехи (для команды)</a:t>
            </a:r>
          </a:p>
        </p:txBody>
      </p:sp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5D4D0-BFB5-D1DF-9D8F-7F8358EE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024" y="0"/>
            <a:ext cx="4069976" cy="27133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Разработка ведётся итерациями (спринтами).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В конце спринта: </a:t>
            </a:r>
            <a:r>
              <a:rPr lang="ru-RU" b="1" dirty="0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Ревью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2B87EF-DBFA-FFC4-747C-5ACEA7B4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51" y="-113481"/>
            <a:ext cx="3014949" cy="15074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994"/>
            <a:ext cx="10515600" cy="542717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 конце каждой итерации (спринта) демонстрируется полностью доделанная за итерацию функциональность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Длина итерации — от 1 до 4 недель. Типичная длина итерации — 2 недели.</a:t>
            </a:r>
            <a:endParaRPr lang="en-US" dirty="0"/>
          </a:p>
          <a:p>
            <a:pPr lvl="1"/>
            <a:r>
              <a:rPr lang="ru-RU" dirty="0"/>
              <a:t>Длина итерации должна быть достаточно длинной, чтобы позволять выпустить инкремент продукта</a:t>
            </a:r>
          </a:p>
          <a:p>
            <a:pPr lvl="1"/>
            <a:r>
              <a:rPr lang="ru-RU" dirty="0"/>
              <a:t>Может использоваться не только для разработки ПО, но и </a:t>
            </a:r>
            <a:r>
              <a:rPr lang="en-US" dirty="0"/>
              <a:t>hardware</a:t>
            </a:r>
          </a:p>
          <a:p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r>
              <a:rPr lang="ru-RU" dirty="0"/>
              <a:t>Заказчики смотрят на результаты работы.</a:t>
            </a:r>
            <a:endParaRPr lang="en-US" dirty="0"/>
          </a:p>
          <a:p>
            <a:r>
              <a:rPr lang="ru-RU" dirty="0"/>
              <a:t>Все предложения по улучшению планируются на последующие итерации.</a:t>
            </a:r>
            <a:endParaRPr lang="en-US" dirty="0"/>
          </a:p>
          <a:p>
            <a:r>
              <a:rPr lang="ru-RU" dirty="0"/>
              <a:t>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BCC3-6CBC-7644-87FA-57E4ECD1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187"/>
            <a:ext cx="10515600" cy="947308"/>
          </a:xfrm>
        </p:spPr>
        <p:txBody>
          <a:bodyPr/>
          <a:lstStyle/>
          <a:p>
            <a:r>
              <a:rPr lang="ru-RU" dirty="0"/>
              <a:t>Примеры инкрементальной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AA54E-A26E-C74A-ADED-065BAAACB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060"/>
            <a:ext cx="9736567" cy="1918036"/>
          </a:xfrm>
        </p:spPr>
        <p:txBody>
          <a:bodyPr/>
          <a:lstStyle/>
          <a:p>
            <a:r>
              <a:rPr lang="ru-RU" dirty="0"/>
              <a:t>Строим кафе для туристов на популярном туристическом маршруте</a:t>
            </a:r>
          </a:p>
          <a:p>
            <a:r>
              <a:rPr lang="ru-RU" dirty="0"/>
              <a:t>Строим приют для кошек</a:t>
            </a:r>
          </a:p>
          <a:p>
            <a:r>
              <a:rPr lang="ru-RU" dirty="0"/>
              <a:t>Голодный муж приходит с работы, и его надо накормить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D2556-C479-9FAD-763D-8C8C3C2A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69" y="3743661"/>
            <a:ext cx="4674431" cy="31143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75D9BC-5E46-D277-9D1F-40C3477C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995"/>
            <a:ext cx="4505271" cy="2996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822F4-FF88-8CE4-34BC-C512E2D8D265}"/>
              </a:ext>
            </a:extLst>
          </p:cNvPr>
          <p:cNvSpPr txBox="1"/>
          <p:nvPr/>
        </p:nvSpPr>
        <p:spPr>
          <a:xfrm>
            <a:off x="4674432" y="3821490"/>
            <a:ext cx="27268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 с банком (</a:t>
            </a:r>
            <a:r>
              <a:rPr lang="en-US" dirty="0"/>
              <a:t>SMS-</a:t>
            </a:r>
            <a:r>
              <a:rPr lang="ru-RU" dirty="0"/>
              <a:t>рассылка)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Интернет-магазин (бизиборды)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Приложение для тестирования билетов ПДД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Какую ценность я принесу в этот спринт?</a:t>
            </a:r>
          </a:p>
        </p:txBody>
      </p:sp>
    </p:spTree>
    <p:extLst>
      <p:ext uri="{BB962C8B-B14F-4D97-AF65-F5344CB8AC3E}">
        <p14:creationId xmlns:p14="http://schemas.microsoft.com/office/powerpoint/2010/main" val="1589300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63" y="242306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15" y="1062710"/>
            <a:ext cx="11159169" cy="5723328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Первым спринтом обычно «дизайн-спринт»</a:t>
            </a:r>
            <a:endParaRPr lang="en-US" dirty="0"/>
          </a:p>
          <a:p>
            <a:pPr lvl="1"/>
            <a:r>
              <a:rPr lang="ru-RU" dirty="0"/>
              <a:t>Изучаем рынок, предметную область, проводим исследования, рисуем макеты, разрабатываем архитектуру</a:t>
            </a:r>
          </a:p>
          <a:p>
            <a:r>
              <a:rPr lang="ru-RU" dirty="0"/>
              <a:t>В конце каждой итерации есть готовый </a:t>
            </a:r>
            <a:r>
              <a:rPr lang="ru-RU" b="1" dirty="0"/>
              <a:t>инкремент продукта</a:t>
            </a:r>
            <a:r>
              <a:rPr lang="en-US" b="1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Должно быть что показать заказчику в конце</a:t>
            </a:r>
          </a:p>
          <a:p>
            <a:r>
              <a:rPr lang="ru-RU" dirty="0"/>
              <a:t>Фичи, которые начинаются в эту итерацию, в ней же и доделываются</a:t>
            </a:r>
          </a:p>
          <a:p>
            <a:pPr lvl="1"/>
            <a:r>
              <a:rPr lang="ru-RU" dirty="0"/>
              <a:t>Разработка фичи включает тестирование и исправление найденных багов, «от и до»</a:t>
            </a:r>
          </a:p>
          <a:p>
            <a:r>
              <a:rPr lang="ru-RU" dirty="0"/>
              <a:t>Команда соблюдает приоритеты фич, установленные </a:t>
            </a:r>
            <a:r>
              <a:rPr lang="en-US" dirty="0"/>
              <a:t>PO</a:t>
            </a:r>
            <a:endParaRPr lang="ru-RU" dirty="0"/>
          </a:p>
          <a:p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r>
              <a:rPr lang="ru-RU" dirty="0">
                <a:solidFill>
                  <a:srgbClr val="00B050"/>
                </a:solidFill>
              </a:rPr>
              <a:t>Что можно поделать, если всё сделали и осталось время до конца спринта?</a:t>
            </a:r>
          </a:p>
          <a:p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/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r>
              <a:rPr lang="ru-RU" dirty="0"/>
              <a:t>Для каждой фичи команда знает, каким образом и от кого получить необходимую дополнительную информацию в случае необходимости</a:t>
            </a:r>
          </a:p>
          <a:p>
            <a:r>
              <a:rPr lang="ru-RU" dirty="0"/>
              <a:t>Проблемы обнаруживаются быстро и обсуждаются командой сразу же</a:t>
            </a:r>
          </a:p>
          <a:p>
            <a:r>
              <a:rPr lang="ru-RU" dirty="0"/>
              <a:t>Длина итерации не меняется после каждой итерации</a:t>
            </a:r>
          </a:p>
          <a:p>
            <a:r>
              <a:rPr lang="ru-RU" dirty="0"/>
              <a:t>Вся незапланированная работа учитывается</a:t>
            </a:r>
          </a:p>
          <a:p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5FF366-342B-A2B7-3F86-DDB03251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700"/>
            <a:ext cx="5295900" cy="2527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00578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920" y="1129551"/>
            <a:ext cx="9614584" cy="465806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r>
              <a:rPr lang="en" dirty="0"/>
              <a:t>PO </a:t>
            </a:r>
            <a:r>
              <a:rPr lang="ru-RU" dirty="0"/>
              <a:t>ставит </a:t>
            </a:r>
            <a:r>
              <a:rPr lang="ru-RU" b="1" dirty="0"/>
              <a:t>цели спринта </a:t>
            </a:r>
            <a:r>
              <a:rPr lang="ru-RU" dirty="0"/>
              <a:t>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Команда декомпозирует фичи на технические задачи и совместно оценивает их.</a:t>
            </a:r>
          </a:p>
          <a:p>
            <a:pPr lvl="1"/>
            <a:r>
              <a:rPr lang="ru-RU" dirty="0"/>
              <a:t>Декомпозиция задачи должна быть достаточно детальной. Для двухнедельной итерации рекомендованная длительность технической задачи – порядка дня (не более двух дней)</a:t>
            </a:r>
          </a:p>
          <a:p>
            <a:pPr lvl="1"/>
            <a:r>
              <a:rPr lang="en-US" dirty="0"/>
              <a:t>Planning poker</a:t>
            </a:r>
            <a:r>
              <a:rPr lang="ru-RU" dirty="0"/>
              <a:t>;</a:t>
            </a:r>
            <a:r>
              <a:rPr lang="en-US" dirty="0"/>
              <a:t> </a:t>
            </a:r>
            <a:r>
              <a:rPr lang="ru-RU" dirty="0"/>
              <a:t>стоимость </a:t>
            </a:r>
            <a:r>
              <a:rPr lang="en-US" dirty="0"/>
              <a:t>user story</a:t>
            </a:r>
            <a:r>
              <a:rPr lang="ru-RU" dirty="0"/>
              <a:t> = сумма стоимости тех. задач</a:t>
            </a:r>
            <a:endParaRPr lang="en-US" dirty="0"/>
          </a:p>
          <a:p>
            <a:r>
              <a:rPr lang="ru-RU" dirty="0"/>
              <a:t>Итоговый план таймбоксится,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/>
            <a:r>
              <a:rPr lang="ru-RU" dirty="0"/>
              <a:t>Для таймбоксинга спринта используется Скорость (</a:t>
            </a:r>
            <a:r>
              <a:rPr lang="en-US" dirty="0"/>
              <a:t>Velocity) </a:t>
            </a:r>
            <a:r>
              <a:rPr lang="ru-RU" dirty="0"/>
              <a:t>команды</a:t>
            </a:r>
          </a:p>
          <a:p>
            <a:pPr lvl="1"/>
            <a:r>
              <a:rPr lang="ru-RU" dirty="0"/>
              <a:t>Например, всего за спринт мы успеваем сделать 100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  <a:r>
              <a:rPr lang="en-US" dirty="0"/>
              <a:t>, </a:t>
            </a:r>
            <a:r>
              <a:rPr lang="ru-RU" dirty="0"/>
              <a:t>значит берём не больше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687BCD-D83B-710E-B922-B442E7FD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80" y="5594350"/>
            <a:ext cx="1587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885A1-5540-2059-B691-B2959E3A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20" y="3426411"/>
            <a:ext cx="4381947" cy="34315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AA541-0627-16A6-4DF1-BD2E46D6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5" y="291305"/>
            <a:ext cx="6864275" cy="779463"/>
          </a:xfrm>
        </p:spPr>
        <p:txBody>
          <a:bodyPr/>
          <a:lstStyle/>
          <a:p>
            <a:r>
              <a:rPr lang="en-US" dirty="0"/>
              <a:t>Planning poker</a:t>
            </a:r>
            <a:r>
              <a:rPr lang="ru-RU" dirty="0"/>
              <a:t> /</a:t>
            </a:r>
            <a:r>
              <a:rPr lang="en-US" dirty="0"/>
              <a:t> Story Points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4D1DC0-5EBE-6794-C942-AF488B123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36" y="1087489"/>
            <a:ext cx="8305800" cy="5479205"/>
          </a:xfrm>
        </p:spPr>
        <p:txBody>
          <a:bodyPr>
            <a:normAutofit lnSpcReduction="10000"/>
          </a:bodyPr>
          <a:lstStyle/>
          <a:p>
            <a:r>
              <a:rPr lang="en" b="0" i="0" dirty="0">
                <a:solidFill>
                  <a:srgbClr val="24292F"/>
                </a:solidFill>
                <a:effectLst/>
                <a:latin typeface="-apple-system"/>
              </a:rPr>
              <a:t>Story Point —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ваша собственная единица измерения, у разных команд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P </a:t>
            </a:r>
            <a:r>
              <a:rPr lang="ru-RU" dirty="0">
                <a:solidFill>
                  <a:srgbClr val="24292F"/>
                </a:solidFill>
                <a:latin typeface="-apple-system"/>
              </a:rPr>
              <a:t>разные</a:t>
            </a:r>
          </a:p>
          <a:p>
            <a:pPr lvl="1"/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Определяемся каким будет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для нас. Например, форма регистрации стоит 10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</a:p>
          <a:p>
            <a:pPr lvl="1"/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Решаем навскидку, сколько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вы готовы сделать за 1 спринт</a:t>
            </a:r>
          </a:p>
          <a:p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Декомпозировать </a:t>
            </a:r>
            <a:r>
              <a:rPr lang="en" b="0" i="0" dirty="0">
                <a:solidFill>
                  <a:srgbClr val="24292F"/>
                </a:solidFill>
                <a:effectLst/>
                <a:latin typeface="-apple-system"/>
              </a:rPr>
              <a:t>user story </a:t>
            </a:r>
            <a:r>
              <a:rPr lang="ru-RU" b="0" i="0" dirty="0">
                <a:solidFill>
                  <a:srgbClr val="24292F"/>
                </a:solidFill>
                <a:effectLst/>
                <a:latin typeface="-apple-system"/>
              </a:rPr>
              <a:t>на технические задачи</a:t>
            </a:r>
          </a:p>
          <a:p>
            <a:r>
              <a:rPr lang="ru-RU" dirty="0">
                <a:solidFill>
                  <a:srgbClr val="24292F"/>
                </a:solidFill>
                <a:latin typeface="-apple-system"/>
              </a:rPr>
              <a:t>Каждая задача оценивается отдельно с помощью </a:t>
            </a:r>
            <a:r>
              <a:rPr lang="en-US" dirty="0"/>
              <a:t>Planning poker: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Каждый оценивает задачу в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Вскрываемся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Члены команд с наименьшей и наибольшей оценкой высказываются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Переголосовываем</a:t>
            </a:r>
          </a:p>
          <a:p>
            <a:pPr lvl="1"/>
            <a:r>
              <a:rPr lang="ru-RU" dirty="0">
                <a:solidFill>
                  <a:srgbClr val="24292F"/>
                </a:solidFill>
                <a:latin typeface="-apple-system"/>
              </a:rPr>
              <a:t>Выбираем среднее / медианное значение</a:t>
            </a:r>
          </a:p>
          <a:p>
            <a:pPr lvl="1"/>
            <a:endParaRPr lang="ru-RU" dirty="0">
              <a:solidFill>
                <a:srgbClr val="24292F"/>
              </a:solidFill>
              <a:latin typeface="-apple-system"/>
            </a:endParaRPr>
          </a:p>
          <a:p>
            <a:pPr lvl="1"/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E91AD7-A4D9-DD81-7CB8-A362662D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936" y="-4070"/>
            <a:ext cx="3489064" cy="3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34470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913378"/>
            <a:ext cx="11340059" cy="4136191"/>
          </a:xfrm>
        </p:spPr>
        <p:txBody>
          <a:bodyPr>
            <a:normAutofit fontScale="92500" lnSpcReduction="20000"/>
          </a:bodyPr>
          <a:lstStyle/>
          <a:p>
            <a:r>
              <a:rPr lang="en" dirty="0"/>
              <a:t>PO </a:t>
            </a:r>
            <a:r>
              <a:rPr lang="ru-RU" dirty="0"/>
              <a:t>и члены команды участвуют все</a:t>
            </a:r>
          </a:p>
          <a:p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r>
              <a:rPr lang="ru-RU" dirty="0"/>
              <a:t>Все технические задачи имеют оценки</a:t>
            </a:r>
          </a:p>
          <a:p>
            <a:r>
              <a:rPr lang="ru-RU" dirty="0"/>
              <a:t>Все члены команды согласны с тем, что план может быть выполнен за итерацию,</a:t>
            </a:r>
            <a:br>
              <a:rPr lang="ru-RU" dirty="0"/>
            </a:br>
            <a:r>
              <a:rPr lang="ru-RU" dirty="0"/>
              <a:t>команда обязуется выполнить план итерации</a:t>
            </a:r>
            <a:r>
              <a:rPr lang="en-US" dirty="0"/>
              <a:t> (commitment)</a:t>
            </a:r>
            <a:endParaRPr lang="ru-RU" dirty="0"/>
          </a:p>
          <a:p>
            <a:r>
              <a:rPr lang="ru-RU" dirty="0"/>
              <a:t>Каждая фича имеет приоритет внутри итерации</a:t>
            </a:r>
          </a:p>
          <a:p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5E0EC-2014-3044-57FE-E5D516E8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943" y="4636547"/>
            <a:ext cx="4976057" cy="22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предлагает, как можно повысить ценность и практичность продукта в текущем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</a:t>
            </a:r>
            <a:b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вся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совместно определяет </a:t>
            </a: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цель спринта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 Goal,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которая объясняет, почему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ценен для заинтересованных лиц</a:t>
            </a:r>
          </a:p>
          <a:p>
            <a:pPr marL="514350" indent="-514350"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обсуждают с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элементы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выбрать для включения в текущий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Предварительно проводят оценку трудоёмкости в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Story points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с помощью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Planning Poker.</a:t>
            </a:r>
          </a:p>
          <a:p>
            <a:pPr marL="514350" indent="-514350"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каждого выбранного элемента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планируют работу, необходимую для создания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Это делается путем декомпозиции элементов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более мелкие задачи продолжительностью не более одного дня.</a:t>
            </a:r>
          </a:p>
          <a:p>
            <a:pPr marL="0" indent="0"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</a:t>
            </a:r>
            <a:r>
              <a:rPr lang="en-US" sz="3000" dirty="0"/>
              <a:t>(</a:t>
            </a:r>
            <a:r>
              <a:rPr lang="ru-RU" sz="3000" dirty="0"/>
              <a:t>тех. задачи</a:t>
            </a:r>
            <a:r>
              <a:rPr lang="en-US" sz="3000" dirty="0"/>
              <a:t>) </a:t>
            </a:r>
            <a:r>
              <a:rPr lang="ru-RU" sz="3000" dirty="0"/>
              <a:t>вместе называются </a:t>
            </a:r>
            <a:r>
              <a:rPr lang="en" sz="3000" b="1" dirty="0"/>
              <a:t>Sprint Backlog</a:t>
            </a:r>
            <a:r>
              <a:rPr lang="en" sz="3000" dirty="0"/>
              <a:t>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r>
              <a:rPr lang="ru-RU" dirty="0"/>
              <a:t>Для описания элементов бэклога (</a:t>
            </a:r>
            <a:r>
              <a:rPr lang="en-US" dirty="0"/>
              <a:t>Product Backlog </a:t>
            </a:r>
            <a:r>
              <a:rPr lang="ru-RU" dirty="0"/>
              <a:t>и </a:t>
            </a:r>
            <a:r>
              <a:rPr lang="en-US" dirty="0"/>
              <a:t>Sprint Backlog</a:t>
            </a:r>
            <a:r>
              <a:rPr lang="ru-RU" dirty="0"/>
              <a:t>)</a:t>
            </a:r>
          </a:p>
          <a:p>
            <a:r>
              <a:rPr lang="ru-RU" dirty="0"/>
              <a:t>Для лучшего понимания пользователей</a:t>
            </a:r>
          </a:p>
          <a:p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E1D9E4-C9EE-FF4E-B9DC-35548530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9" y="321339"/>
            <a:ext cx="3584943" cy="6316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sz="3600" b="1" dirty="0"/>
              <a:t>User Story</a:t>
            </a:r>
            <a:endParaRPr lang="ru-RU" sz="3600" b="1" dirty="0"/>
          </a:p>
          <a:p>
            <a:pPr marL="0" indent="0">
              <a:buNone/>
            </a:pPr>
            <a:endParaRPr lang="en" sz="3600" b="1" dirty="0"/>
          </a:p>
          <a:p>
            <a:pPr marL="0" indent="0">
              <a:buNone/>
            </a:pPr>
            <a:r>
              <a:rPr lang="en" dirty="0"/>
              <a:t>User Story — </a:t>
            </a:r>
            <a:r>
              <a:rPr lang="ru-RU" dirty="0"/>
              <a:t>это ответы на 3 вопроса, связанные в одно предложение:</a:t>
            </a:r>
          </a:p>
          <a:p>
            <a:r>
              <a:rPr lang="ru-RU" dirty="0"/>
              <a:t>Что это за пользователь?</a:t>
            </a:r>
          </a:p>
          <a:p>
            <a:r>
              <a:rPr lang="ru-RU" dirty="0"/>
              <a:t>Какое действие он хочет выполнить в продукте или какой результат от продукта хочет получить?</a:t>
            </a:r>
          </a:p>
          <a:p>
            <a:r>
              <a:rPr lang="ru-RU" dirty="0"/>
              <a:t>Зачем это ему?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687882-8147-964A-99ED-EFEE5495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23" y="321339"/>
            <a:ext cx="8248300" cy="60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4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ru-RU" dirty="0"/>
              <a:t>плохие примеры </a:t>
            </a:r>
            <a:r>
              <a:rPr lang="en-US" dirty="0"/>
              <a:t>user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Пример про торт:</a:t>
            </a:r>
          </a:p>
          <a:p>
            <a:r>
              <a:rPr lang="ru-RU" strike="sngStrike" dirty="0"/>
              <a:t>«Я как пользователь хочу войти в личный кабинет, чтобы войти в личный кабинет»</a:t>
            </a:r>
          </a:p>
          <a:p>
            <a:r>
              <a:rPr lang="ru-RU" strike="sngStrike" dirty="0"/>
              <a:t>«Я как пользователь, хочу съесть торт, чтобы съесть торт»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хочу что-нибудь поесть, потому что очень голоден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можно быстрее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проще можно удовлетворить эту потребность?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пока нарезать салат и отварить сосиски?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который уже немного поел, хочу съесть какой-то десерт, чтобы насладиться вкусом и выйти из за стола довольным</a:t>
            </a:r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4DC896-5D24-FBC5-9A17-7F2FF9EC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908" y="-236670"/>
            <a:ext cx="3177092" cy="25441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0" y="365125"/>
            <a:ext cx="7402158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83" y="1482056"/>
            <a:ext cx="10515600" cy="50499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b="1" dirty="0"/>
              <a:t>Короткая </a:t>
            </a:r>
            <a:r>
              <a:rPr lang="en-US" b="1" dirty="0"/>
              <a:t>(15 </a:t>
            </a:r>
            <a:r>
              <a:rPr lang="ru-RU" b="1" dirty="0"/>
              <a:t>минут</a:t>
            </a:r>
            <a:r>
              <a:rPr lang="en-US" b="1" dirty="0"/>
              <a:t>) </a:t>
            </a:r>
            <a:r>
              <a:rPr lang="ru-RU" b="1" dirty="0"/>
              <a:t>ежедневная встреча</a:t>
            </a:r>
            <a:r>
              <a:rPr lang="ru-RU" dirty="0"/>
              <a:t>, предназначенная для синхронизации работы команды.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10515600" cy="4826628"/>
          </a:xfrm>
        </p:spPr>
        <p:txBody>
          <a:bodyPr>
            <a:normAutofit/>
          </a:bodyPr>
          <a:lstStyle/>
          <a:p>
            <a:r>
              <a:rPr lang="ru-RU" dirty="0"/>
              <a:t>Проводится </a:t>
            </a:r>
            <a:r>
              <a:rPr lang="ru-RU" b="1" dirty="0"/>
              <a:t>в одно и то же время в одном и том же месте</a:t>
            </a:r>
          </a:p>
          <a:p>
            <a:r>
              <a:rPr lang="ru-RU" dirty="0"/>
              <a:t>Длительность — </a:t>
            </a:r>
            <a:r>
              <a:rPr lang="ru-RU" b="1" dirty="0"/>
              <a:t>не более 15 минут</a:t>
            </a:r>
          </a:p>
          <a:p>
            <a:r>
              <a:rPr lang="ru-RU" dirty="0"/>
              <a:t>Начинается и заканчивается </a:t>
            </a:r>
            <a:r>
              <a:rPr lang="ru-RU" b="1" dirty="0"/>
              <a:t>вовремя</a:t>
            </a:r>
            <a:r>
              <a:rPr lang="ru-RU" dirty="0"/>
              <a:t> (дисциплина!)</a:t>
            </a:r>
          </a:p>
          <a:p>
            <a:r>
              <a:rPr lang="ru-RU" b="1" dirty="0"/>
              <a:t>Все члены команды участвуют</a:t>
            </a:r>
            <a:r>
              <a:rPr lang="ru-RU" dirty="0"/>
              <a:t> и отвечают на 3 вопроса</a:t>
            </a:r>
          </a:p>
          <a:p>
            <a:r>
              <a:rPr lang="ru-RU" dirty="0"/>
              <a:t>Стендап </a:t>
            </a:r>
            <a:r>
              <a:rPr lang="ru-RU" b="1" dirty="0"/>
              <a:t>не прерывается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сами выбирают задачи</a:t>
            </a:r>
            <a:r>
              <a:rPr lang="ru-RU" dirty="0"/>
              <a:t> на стендапе</a:t>
            </a:r>
          </a:p>
          <a:p>
            <a:pPr lvl="1"/>
            <a:r>
              <a:rPr lang="ru-RU" dirty="0"/>
              <a:t>Скрам-мастер не раздаёт задачи!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обращаются друг к другу, а не отчитываются перед скрам-мастером </a:t>
            </a:r>
            <a:r>
              <a:rPr lang="ru-RU" dirty="0"/>
              <a:t>или менеджером</a:t>
            </a:r>
          </a:p>
        </p:txBody>
      </p:sp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4FE6A-0901-1D47-7E0C-5498917B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068" y="4443356"/>
            <a:ext cx="2763932" cy="241464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1" y="365126"/>
            <a:ext cx="10515600" cy="942680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 (</a:t>
            </a:r>
            <a:r>
              <a:rPr lang="en" dirty="0"/>
              <a:t>Demo) / </a:t>
            </a:r>
            <a:r>
              <a:rPr lang="ru-RU" dirty="0"/>
              <a:t>Ревью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49" y="1467292"/>
            <a:ext cx="10515600" cy="493350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демо — </a:t>
            </a:r>
            <a:r>
              <a:rPr lang="ru-RU" b="1" dirty="0"/>
              <a:t>показать сделанное за спринт</a:t>
            </a:r>
            <a:r>
              <a:rPr lang="ru-RU" dirty="0"/>
              <a:t>,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r>
              <a:rPr lang="ru-RU" dirty="0"/>
              <a:t>Демо проводится в конце каждой итерации.</a:t>
            </a:r>
            <a:endParaRPr lang="en-US" dirty="0"/>
          </a:p>
          <a:p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r>
              <a:rPr lang="ru-RU" b="1" dirty="0"/>
              <a:t>Показывается работающая система </a:t>
            </a:r>
            <a:r>
              <a:rPr lang="ru-RU" dirty="0"/>
              <a:t>(не презентации и не написанные классы)</a:t>
            </a:r>
          </a:p>
          <a:p>
            <a:r>
              <a:rPr lang="ru-RU" dirty="0"/>
              <a:t>Показываются </a:t>
            </a:r>
            <a:r>
              <a:rPr lang="ru-RU" b="1" dirty="0"/>
              <a:t>только сделанные фичи </a:t>
            </a:r>
            <a:r>
              <a:rPr lang="ru-RU" dirty="0"/>
              <a:t>(не доделанные — не показываются)</a:t>
            </a:r>
          </a:p>
          <a:p>
            <a:r>
              <a:rPr lang="ru-RU" b="1" dirty="0"/>
              <a:t>Все заинтересованные лица</a:t>
            </a:r>
            <a:r>
              <a:rPr lang="ru-RU" dirty="0"/>
              <a:t> приглашаются на демо</a:t>
            </a:r>
          </a:p>
          <a:p>
            <a:r>
              <a:rPr lang="ru-RU" dirty="0"/>
              <a:t>Команда получает от заинтересованных лиц </a:t>
            </a:r>
            <a:r>
              <a:rPr lang="ru-RU" b="1" dirty="0"/>
              <a:t>обратную связь</a:t>
            </a:r>
          </a:p>
          <a:p>
            <a:r>
              <a:rPr lang="en" b="1" dirty="0"/>
              <a:t>PO </a:t>
            </a:r>
            <a:r>
              <a:rPr lang="ru-RU" b="1" dirty="0"/>
              <a:t>корректирует </a:t>
            </a:r>
            <a:r>
              <a:rPr lang="en-US" b="1" dirty="0"/>
              <a:t>Product backlog </a:t>
            </a:r>
            <a:r>
              <a:rPr lang="ru-RU" dirty="0"/>
              <a:t>в соответствии 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</a:p>
          <a:p>
            <a:pPr marL="554400" lvl="1" indent="-457200">
              <a:spcBef>
                <a:spcPts val="600"/>
              </a:spcBef>
            </a:pPr>
            <a:r>
              <a:rPr lang="ru-RU" sz="1400" dirty="0"/>
              <a:t>обязательное присутствие всех членов команды на общих встречах (на практических занятиях)!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spcBef>
                <a:spcPts val="600"/>
              </a:spcBef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DBF896-6850-BC7D-3FD9-9610DF81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278" y="3012141"/>
            <a:ext cx="2305722" cy="32454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246539"/>
            <a:ext cx="7205498" cy="1485442"/>
          </a:xfrm>
        </p:spPr>
        <p:txBody>
          <a:bodyPr>
            <a:normAutofit/>
          </a:bodyPr>
          <a:lstStyle/>
          <a:p>
            <a:r>
              <a:rPr lang="ru-RU" dirty="0"/>
              <a:t>Ретроспектива спринта</a:t>
            </a:r>
            <a:br>
              <a:rPr lang="ru-RU" dirty="0"/>
            </a:br>
            <a:r>
              <a:rPr lang="ru-RU" dirty="0"/>
              <a:t>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6" y="1731981"/>
            <a:ext cx="9721361" cy="51227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b="1" dirty="0"/>
              <a:t>запланировать повышение качества и эффективности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r>
              <a:rPr lang="ru-RU" dirty="0"/>
              <a:t>Что пошло не так и что можно с этим сделать?</a:t>
            </a:r>
          </a:p>
          <a:p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 3 вопроса:</a:t>
            </a:r>
          </a:p>
          <a:p>
            <a:pPr lvl="1"/>
            <a:r>
              <a:rPr lang="ru-RU" b="1" dirty="0"/>
              <a:t>что прошло хорошо во время </a:t>
            </a:r>
            <a:r>
              <a:rPr lang="en" b="1" dirty="0"/>
              <a:t>Sprint</a:t>
            </a:r>
            <a:r>
              <a:rPr lang="en" dirty="0"/>
              <a:t>,</a:t>
            </a:r>
            <a:endParaRPr lang="ru-RU" dirty="0"/>
          </a:p>
          <a:p>
            <a:pPr lvl="1"/>
            <a:r>
              <a:rPr lang="ru-RU" b="1" dirty="0"/>
              <a:t>с какими проблемами они</a:t>
            </a:r>
            <a:r>
              <a:rPr lang="en-US" b="1" dirty="0"/>
              <a:t> </a:t>
            </a:r>
            <a:r>
              <a:rPr lang="ru-RU" b="1" dirty="0"/>
              <a:t>столкнулись</a:t>
            </a:r>
            <a:r>
              <a:rPr lang="ru-RU" dirty="0"/>
              <a:t>,</a:t>
            </a:r>
          </a:p>
          <a:p>
            <a:pPr lvl="1"/>
            <a:r>
              <a:rPr lang="ru-RU" b="1" dirty="0"/>
              <a:t>как эти проблемы можно решить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b="1" dirty="0"/>
              <a:t>определяет наиболее полезные </a:t>
            </a:r>
            <a:r>
              <a:rPr lang="ru-RU" dirty="0"/>
              <a:t>для повышения эффективности </a:t>
            </a:r>
            <a:r>
              <a:rPr lang="ru-RU" b="1" dirty="0"/>
              <a:t>изменения</a:t>
            </a:r>
            <a:r>
              <a:rPr lang="ru-RU" dirty="0"/>
              <a:t>.</a:t>
            </a:r>
          </a:p>
          <a:p>
            <a:r>
              <a:rPr lang="ru-RU" dirty="0"/>
              <a:t>Улучшения с самым высоким влиянием </a:t>
            </a:r>
            <a:r>
              <a:rPr lang="ru-RU" b="1" dirty="0"/>
              <a:t>реализуются в кратчайшие сроки</a:t>
            </a:r>
            <a:r>
              <a:rPr lang="ru-RU" dirty="0"/>
              <a:t>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49228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 должны иметь доступ к артефактам.</a:t>
            </a:r>
          </a:p>
          <a:p>
            <a:r>
              <a:rPr lang="en" dirty="0"/>
              <a:t>Product Vision</a:t>
            </a:r>
          </a:p>
          <a:p>
            <a:r>
              <a:rPr lang="en" dirty="0"/>
              <a:t>Product Backlog</a:t>
            </a:r>
            <a:endParaRPr lang="ru-RU" dirty="0"/>
          </a:p>
          <a:p>
            <a:r>
              <a:rPr lang="en" dirty="0"/>
              <a:t>Sprint Backlog</a:t>
            </a:r>
            <a:endParaRPr lang="ru-RU" dirty="0"/>
          </a:p>
          <a:p>
            <a:r>
              <a:rPr lang="ru-RU" dirty="0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/>
            <a:r>
              <a:rPr lang="en-US" dirty="0"/>
              <a:t>B</a:t>
            </a:r>
            <a:r>
              <a:rPr lang="en" dirty="0"/>
              <a:t>urndown chart</a:t>
            </a:r>
            <a:endParaRPr lang="ru-RU" dirty="0"/>
          </a:p>
          <a:p>
            <a:pPr lvl="1"/>
            <a:r>
              <a:rPr lang="ru-RU" dirty="0"/>
              <a:t>График скорости команды </a:t>
            </a:r>
            <a:r>
              <a:rPr lang="en-US" dirty="0"/>
              <a:t>Velocity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943D4F-0D07-CB22-7FB1-2CCD18D7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72" y="3055172"/>
            <a:ext cx="5369928" cy="38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Product Backlog — </a:t>
            </a:r>
            <a:r>
              <a:rPr lang="ru-RU" dirty="0"/>
              <a:t>это </a:t>
            </a:r>
            <a:r>
              <a:rPr lang="ru-RU" b="1" dirty="0"/>
              <a:t>упорядоченный</a:t>
            </a:r>
            <a:r>
              <a:rPr lang="ru-RU" dirty="0"/>
              <a:t> и </a:t>
            </a:r>
            <a:r>
              <a:rPr lang="ru-RU" b="1" dirty="0"/>
              <a:t>постоянно обновляемый </a:t>
            </a:r>
            <a:r>
              <a:rPr lang="ru-RU" dirty="0"/>
              <a:t>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r>
              <a:rPr lang="ru-RU" dirty="0"/>
              <a:t>фичи (пользовательские истории, эпики, запросы на изменения)</a:t>
            </a:r>
          </a:p>
          <a:p>
            <a:r>
              <a:rPr lang="ru-RU" dirty="0"/>
              <a:t>баги</a:t>
            </a:r>
          </a:p>
          <a:p>
            <a:r>
              <a:rPr lang="ru-RU" dirty="0"/>
              <a:t>технический долг, технические истории</a:t>
            </a:r>
          </a:p>
          <a:p>
            <a:r>
              <a:rPr lang="ru-RU" dirty="0"/>
              <a:t>задачи, важные для команды, например "провести тренинг", "добавить памяти на машины".</a:t>
            </a:r>
            <a:endParaRPr lang="en-US" dirty="0"/>
          </a:p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/>
          <a:lstStyle/>
          <a:p>
            <a:r>
              <a:rPr lang="ru-RU" dirty="0"/>
              <a:t>содержит фичи (</a:t>
            </a:r>
            <a:r>
              <a:rPr lang="en" dirty="0"/>
              <a:t>user story), </a:t>
            </a:r>
            <a:r>
              <a:rPr lang="ru-RU" dirty="0"/>
              <a:t>а не технические задачи</a:t>
            </a:r>
          </a:p>
          <a:p>
            <a:r>
              <a:rPr lang="ru-RU" dirty="0"/>
              <a:t>виден каждому</a:t>
            </a:r>
          </a:p>
          <a:p>
            <a:r>
              <a:rPr lang="ru-RU" dirty="0"/>
              <a:t>обновляется перед планированием спринта</a:t>
            </a:r>
          </a:p>
          <a:p>
            <a:r>
              <a:rPr lang="en" dirty="0"/>
              <a:t>PO </a:t>
            </a:r>
            <a:r>
              <a:rPr lang="ru-RU" dirty="0"/>
              <a:t>управляет и координирует </a:t>
            </a:r>
            <a:r>
              <a:rPr lang="en" dirty="0"/>
              <a:t>backlog</a:t>
            </a:r>
            <a:endParaRPr lang="ru-RU" dirty="0"/>
          </a:p>
          <a:p>
            <a:r>
              <a:rPr lang="en" dirty="0"/>
              <a:t>PO </a:t>
            </a:r>
            <a:r>
              <a:rPr lang="ru-RU" dirty="0"/>
              <a:t>понимает все фичи / пользовательские истории из бэклога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5ACD5-2418-DB56-4160-775CFF18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89" y="3804846"/>
            <a:ext cx="5356411" cy="30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Epic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329070"/>
            <a:ext cx="10515600" cy="54352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/>
            <a:r>
              <a:rPr lang="ru-RU" dirty="0"/>
              <a:t>Функция набора и отправки сообщений</a:t>
            </a:r>
          </a:p>
          <a:p>
            <a:pPr lvl="2"/>
            <a:r>
              <a:rPr lang="ru-RU" dirty="0"/>
              <a:t>Разработать буквенно-цифровую экранную клавиатуру</a:t>
            </a:r>
          </a:p>
          <a:p>
            <a:pPr lvl="2"/>
            <a:r>
              <a:rPr lang="ru-RU" dirty="0"/>
              <a:t>Разработать виджет выбора получателя из списка контактов</a:t>
            </a:r>
          </a:p>
          <a:p>
            <a:pPr lvl="1"/>
            <a:r>
              <a:rPr lang="ru-RU" dirty="0"/>
              <a:t>Просмотр входящих сообщений</a:t>
            </a:r>
          </a:p>
          <a:p>
            <a:pPr lvl="2"/>
            <a:r>
              <a:rPr lang="ru-RU" dirty="0"/>
              <a:t>Разработать виджет прокрутки</a:t>
            </a:r>
          </a:p>
          <a:p>
            <a:pPr lvl="2"/>
            <a:r>
              <a:rPr lang="ru-RU" dirty="0"/>
              <a:t>Реализовать поддержку свайпа</a:t>
            </a:r>
          </a:p>
          <a:p>
            <a:pPr lvl="1"/>
            <a:r>
              <a:rPr lang="ru-RU" dirty="0"/>
              <a:t>Поиск сообщений по тексту</a:t>
            </a:r>
          </a:p>
          <a:p>
            <a:pPr lvl="2"/>
            <a:r>
              <a:rPr lang="ru-RU" dirty="0"/>
              <a:t>Мини-поисковый движок на основе нейросетей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Звонки</a:t>
            </a:r>
          </a:p>
          <a:p>
            <a:pPr lvl="1"/>
            <a:r>
              <a:rPr lang="ru-RU" dirty="0"/>
              <a:t>…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Поддержка устанавливаемых приложений</a:t>
            </a:r>
          </a:p>
          <a:p>
            <a:pPr lvl="1"/>
            <a:r>
              <a:rPr lang="ru-RU" dirty="0"/>
              <a:t>Возможность установки приложения из магазина приложений</a:t>
            </a:r>
          </a:p>
          <a:p>
            <a:pPr lvl="2"/>
            <a:r>
              <a:rPr lang="ru-RU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1473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46DC-14D8-C14C-9833-11D6CA17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ru-RU" dirty="0" err="1"/>
              <a:t>e</a:t>
            </a:r>
            <a:r>
              <a:rPr lang="en-US" dirty="0"/>
              <a:t>pic / user-story </a:t>
            </a:r>
            <a:r>
              <a:rPr lang="ru-RU" dirty="0"/>
              <a:t>для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C0E3E-EBC0-2648-8168-8261595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Заказ (</a:t>
            </a:r>
            <a:r>
              <a:rPr lang="en-US" dirty="0"/>
              <a:t>wizard </a:t>
            </a:r>
            <a:r>
              <a:rPr lang="ru-RU" dirty="0"/>
              <a:t>заказа)</a:t>
            </a:r>
          </a:p>
          <a:p>
            <a:pPr lvl="1"/>
            <a:r>
              <a:rPr lang="ru-RU" dirty="0"/>
              <a:t>«Я как пользователь хочу просмотреть список товаров, чтобы выбрать для себя интересующий товар»</a:t>
            </a:r>
          </a:p>
          <a:p>
            <a:pPr lvl="1"/>
            <a:r>
              <a:rPr lang="ru-RU" dirty="0"/>
              <a:t>Управление корзиной</a:t>
            </a:r>
          </a:p>
          <a:p>
            <a:pPr lvl="1"/>
            <a:r>
              <a:rPr lang="ru-RU" dirty="0"/>
              <a:t>Ввод адреса</a:t>
            </a:r>
          </a:p>
          <a:p>
            <a:pPr lvl="1"/>
            <a:r>
              <a:rPr lang="ru-RU" dirty="0"/>
              <a:t>Выбор способа доставки</a:t>
            </a:r>
          </a:p>
          <a:p>
            <a:r>
              <a:rPr lang="ru-RU" dirty="0"/>
              <a:t>Админка (</a:t>
            </a:r>
            <a:r>
              <a:rPr lang="en-US" dirty="0"/>
              <a:t>backoffice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Просмотр списка заказов</a:t>
            </a:r>
          </a:p>
          <a:p>
            <a:pPr lvl="1"/>
            <a:r>
              <a:rPr lang="ru-RU" dirty="0"/>
              <a:t>Изменение статуса заказа</a:t>
            </a:r>
          </a:p>
          <a:p>
            <a:r>
              <a:rPr lang="ru-RU" dirty="0"/>
              <a:t>Каталог товаров на сайте</a:t>
            </a:r>
          </a:p>
          <a:p>
            <a:pPr lvl="1"/>
            <a:r>
              <a:rPr lang="ru-RU" dirty="0"/>
              <a:t>Список категорий товаров</a:t>
            </a:r>
          </a:p>
          <a:p>
            <a:pPr lvl="1"/>
            <a:r>
              <a:rPr lang="ru-RU" dirty="0"/>
              <a:t>Список товаров в категории</a:t>
            </a:r>
          </a:p>
          <a:p>
            <a:pPr lvl="1"/>
            <a:r>
              <a:rPr lang="ru-RU" dirty="0"/>
              <a:t>Карточка товара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174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 fontScale="90000"/>
          </a:bodyPr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r>
              <a:rPr lang="ru-RU" dirty="0"/>
              <a:t> («уход» за беклогом)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781"/>
            <a:ext cx="10515600" cy="455018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</a:t>
            </a:r>
            <a:r>
              <a:rPr lang="en" dirty="0"/>
              <a:t>Scrum Team </a:t>
            </a:r>
            <a:r>
              <a:rPr lang="ru-RU" dirty="0"/>
              <a:t>до состояния готовности в течение одного </a:t>
            </a:r>
            <a:r>
              <a:rPr lang="en" dirty="0"/>
              <a:t>Sprint, </a:t>
            </a:r>
            <a:r>
              <a:rPr lang="ru-RU" dirty="0"/>
              <a:t>считаются готовыми для взятия в </a:t>
            </a:r>
            <a:r>
              <a:rPr lang="en" dirty="0"/>
              <a:t>Sprint </a:t>
            </a:r>
            <a:r>
              <a:rPr lang="ru-RU" dirty="0"/>
              <a:t>в ходе события </a:t>
            </a:r>
            <a:r>
              <a:rPr lang="en" dirty="0"/>
              <a:t>Sprint Planning.</a:t>
            </a:r>
            <a:endParaRPr lang="ru-RU" dirty="0"/>
          </a:p>
          <a:p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en-US" b="1" dirty="0"/>
              <a:t>Backlog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b="1" dirty="0"/>
              <a:t>это процесс разбиения элементов </a:t>
            </a:r>
            <a:r>
              <a:rPr lang="en" b="1" dirty="0"/>
              <a:t>Product Backlog </a:t>
            </a:r>
            <a:r>
              <a:rPr lang="ru-RU" b="1" dirty="0"/>
              <a:t>на более мелкие</a:t>
            </a:r>
            <a:r>
              <a:rPr lang="ru-RU" dirty="0"/>
              <a:t> и конкретные элементы, и их дальнейшего уточнения.</a:t>
            </a:r>
            <a:br>
              <a:rPr lang="ru-RU" dirty="0"/>
            </a:br>
            <a:r>
              <a:rPr lang="ru-RU" dirty="0"/>
              <a:t>Это деятельность по </a:t>
            </a:r>
            <a:r>
              <a:rPr lang="ru-RU" b="1" dirty="0"/>
              <a:t>добавлению деталей</a:t>
            </a:r>
            <a:r>
              <a:rPr lang="ru-RU" dirty="0"/>
              <a:t>, таких как </a:t>
            </a:r>
            <a:r>
              <a:rPr lang="ru-RU" b="1" dirty="0"/>
              <a:t>описание, порядок и размер</a:t>
            </a:r>
            <a:r>
              <a:rPr lang="ru-RU" dirty="0"/>
              <a:t>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r>
              <a:rPr lang="en" dirty="0"/>
              <a:t>Product Owner </a:t>
            </a:r>
            <a:r>
              <a:rPr lang="ru-RU" dirty="0"/>
              <a:t>может влиять на </a:t>
            </a:r>
            <a:r>
              <a:rPr lang="en" dirty="0"/>
              <a:t>Developers, </a:t>
            </a:r>
            <a:r>
              <a:rPr lang="ru-RU" dirty="0"/>
              <a:t>помогая им понять элементы и обсуждая компромиссы.</a:t>
            </a:r>
          </a:p>
        </p:txBody>
      </p:sp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/>
              <a:t>бэклог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1"/>
            <a:ext cx="10515600" cy="51461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en" b="1" dirty="0"/>
              <a:t>Sprint Goal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выбранных на </a:t>
            </a:r>
            <a:r>
              <a:rPr lang="en" dirty="0"/>
              <a:t>Sprint </a:t>
            </a:r>
            <a:r>
              <a:rPr lang="ru-RU" dirty="0"/>
              <a:t>элементов </a:t>
            </a:r>
            <a:r>
              <a:rPr lang="en" b="1" dirty="0"/>
              <a:t>Product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Чеклист:</a:t>
            </a:r>
          </a:p>
          <a:p>
            <a:r>
              <a:rPr lang="ru-RU" dirty="0"/>
              <a:t>Все видят план итерации</a:t>
            </a:r>
          </a:p>
          <a:p>
            <a:r>
              <a:rPr lang="ru-RU" dirty="0"/>
              <a:t>Для каждой фичи из бэклога указаны критерии приёмки / сценарий демонстрации</a:t>
            </a:r>
          </a:p>
          <a:p>
            <a:r>
              <a:rPr lang="ru-RU" dirty="0"/>
              <a:t>Каждая фича на плане декомпозируется в технические задачи</a:t>
            </a:r>
          </a:p>
          <a:p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4"/>
            <a:ext cx="10515600" cy="462461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спринта (</a:t>
            </a:r>
            <a:r>
              <a:rPr lang="en" b="1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b="1" dirty="0"/>
              <a:t>единственная цель на </a:t>
            </a:r>
            <a:r>
              <a:rPr lang="en" b="1" dirty="0"/>
              <a:t>Sprint</a:t>
            </a:r>
            <a:r>
              <a:rPr lang="en" dirty="0"/>
              <a:t>. </a:t>
            </a:r>
            <a:r>
              <a:rPr lang="ru-RU" dirty="0"/>
              <a:t>Несмотря на то, что </a:t>
            </a:r>
            <a:r>
              <a:rPr lang="en" dirty="0"/>
              <a:t>Developers </a:t>
            </a:r>
            <a:r>
              <a:rPr lang="ru-RU" dirty="0"/>
              <a:t>привержены </a:t>
            </a:r>
            <a:r>
              <a:rPr lang="en" dirty="0"/>
              <a:t>Sprint Goal,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r>
              <a:rPr lang="en" dirty="0"/>
              <a:t>Sprint Goal </a:t>
            </a:r>
            <a:r>
              <a:rPr lang="ru-RU" dirty="0"/>
              <a:t>также обеспечивает </a:t>
            </a:r>
            <a:r>
              <a:rPr lang="ru-RU" b="1" dirty="0"/>
              <a:t>связность и сфокусированность</a:t>
            </a:r>
            <a:r>
              <a:rPr lang="ru-RU" dirty="0"/>
              <a:t>, побуждая </a:t>
            </a:r>
            <a:r>
              <a:rPr lang="en" dirty="0"/>
              <a:t>Scrum Team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r>
              <a:rPr lang="en" dirty="0"/>
              <a:t>Sprint Goal </a:t>
            </a:r>
            <a:r>
              <a:rPr lang="ru-RU" dirty="0"/>
              <a:t>создается во время </a:t>
            </a:r>
            <a:r>
              <a:rPr lang="en" dirty="0"/>
              <a:t>Sprint Planning, </a:t>
            </a:r>
            <a:r>
              <a:rPr lang="ru-RU" dirty="0"/>
              <a:t>а затем добавляется в </a:t>
            </a:r>
            <a:r>
              <a:rPr lang="en" dirty="0"/>
              <a:t>Sprint Backlog.</a:t>
            </a:r>
            <a:endParaRPr lang="ru-RU" dirty="0"/>
          </a:p>
          <a:p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</a:t>
            </a:r>
            <a:r>
              <a:rPr lang="en" dirty="0"/>
              <a:t>Sprint Goal </a:t>
            </a:r>
            <a:r>
              <a:rPr lang="ru-RU" dirty="0"/>
              <a:t>в ходе работы над задачами </a:t>
            </a:r>
            <a:r>
              <a:rPr lang="en" dirty="0"/>
              <a:t>Sprint.</a:t>
            </a:r>
            <a:endParaRPr lang="ru-RU" dirty="0"/>
          </a:p>
          <a:p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</a:t>
            </a:r>
            <a:r>
              <a:rPr lang="en" dirty="0"/>
              <a:t>Sprint, </a:t>
            </a:r>
            <a:r>
              <a:rPr lang="ru-RU" dirty="0"/>
              <a:t>не изменяя </a:t>
            </a:r>
            <a:r>
              <a:rPr lang="en" dirty="0"/>
              <a:t>Sprint Goal.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77" y="404911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77" y="1462580"/>
            <a:ext cx="10515600" cy="4798459"/>
          </a:xfrm>
        </p:spPr>
        <p:txBody>
          <a:bodyPr>
            <a:normAutofit fontScale="92500"/>
          </a:bodyPr>
          <a:lstStyle/>
          <a:p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</a:t>
            </a:r>
            <a:br>
              <a:rPr lang="ru-RU" dirty="0"/>
            </a:br>
            <a:r>
              <a:rPr lang="ru-RU" dirty="0"/>
              <a:t>единственным моментом для поставки ценности.</a:t>
            </a:r>
            <a:endParaRPr lang="en-US" dirty="0"/>
          </a:p>
          <a:p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</a:t>
            </a:r>
            <a:br>
              <a:rPr lang="ru-RU" dirty="0"/>
            </a:br>
            <a:r>
              <a:rPr lang="ru-RU" dirty="0"/>
              <a:t>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220BDE-38D9-1A70-A480-46BDD360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576" y="4609182"/>
            <a:ext cx="2998424" cy="22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0896E-EC50-4545-98C6-58703605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готовности </a:t>
            </a:r>
            <a:r>
              <a:rPr lang="en-US" dirty="0"/>
              <a:t>(</a:t>
            </a:r>
            <a:r>
              <a:rPr lang="en-US" b="1" dirty="0"/>
              <a:t>Definition of Done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FC8EE-523A-934D-A891-616FA170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22760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Определение готовности (критерии готовности) — это формальное описание состояния </a:t>
            </a:r>
            <a:r>
              <a:rPr lang="en" dirty="0"/>
              <a:t>Increment, </a:t>
            </a:r>
            <a:r>
              <a:rPr lang="ru-RU" dirty="0"/>
              <a:t>при котором он соответствует требованиям качества, предъявляемым продукту.</a:t>
            </a:r>
          </a:p>
          <a:p>
            <a:r>
              <a:rPr lang="ru-RU" dirty="0"/>
              <a:t>В момент, когда элемент </a:t>
            </a:r>
            <a:r>
              <a:rPr lang="en" dirty="0"/>
              <a:t>Product Backlog </a:t>
            </a:r>
            <a:r>
              <a:rPr lang="ru-RU" dirty="0"/>
              <a:t>стал соответствовать определению готовности, рождается </a:t>
            </a:r>
            <a:r>
              <a:rPr lang="en" dirty="0"/>
              <a:t>Increment.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</a:t>
            </a:r>
            <a:r>
              <a:rPr lang="ru-RU" dirty="0"/>
              <a:t> / тех. задачам</a:t>
            </a:r>
            <a:r>
              <a:rPr lang="en" dirty="0"/>
              <a:t>:</a:t>
            </a:r>
          </a:p>
          <a:p>
            <a:r>
              <a:rPr lang="ru-RU" dirty="0"/>
              <a:t>Написаны и пройдены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r>
              <a:rPr lang="ru-RU" dirty="0"/>
              <a:t>Проведено </a:t>
            </a:r>
            <a:r>
              <a:rPr lang="en-US" dirty="0"/>
              <a:t>Code review</a:t>
            </a:r>
          </a:p>
          <a:p>
            <a:r>
              <a:rPr lang="ru-RU" dirty="0"/>
              <a:t>Функциональные тесты пройдены</a:t>
            </a:r>
          </a:p>
          <a:p>
            <a:r>
              <a:rPr lang="ru-RU" dirty="0"/>
              <a:t>Написана краткая справка для пользователя по фиче</a:t>
            </a:r>
            <a:endParaRPr lang="en-US" dirty="0"/>
          </a:p>
          <a:p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dirty="0"/>
              <a:t>Definition of Done </a:t>
            </a:r>
            <a:r>
              <a:rPr lang="ru-RU" dirty="0"/>
              <a:t>уточняется в том числе во время ретроспективы.</a:t>
            </a:r>
          </a:p>
        </p:txBody>
      </p:sp>
    </p:spTree>
    <p:extLst>
      <p:ext uri="{BB962C8B-B14F-4D97-AF65-F5344CB8AC3E}">
        <p14:creationId xmlns:p14="http://schemas.microsoft.com/office/powerpoint/2010/main" val="4137641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685608-19C5-3F41-2BAA-459B0038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98" y="4024578"/>
            <a:ext cx="4317402" cy="28334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382233"/>
            <a:ext cx="10758377" cy="51106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endParaRPr lang="ru-RU" dirty="0"/>
          </a:p>
          <a:p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/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/>
            <a:r>
              <a:rPr lang="ru-RU" dirty="0"/>
              <a:t>Обязательно отмечается ответственный (ответственные).</a:t>
            </a:r>
          </a:p>
          <a:p>
            <a:r>
              <a:rPr lang="en" dirty="0"/>
              <a:t>Done</a:t>
            </a:r>
            <a:r>
              <a:rPr lang="ru-RU" dirty="0"/>
              <a:t> — для сделанных задач, готовых к Демо</a:t>
            </a:r>
          </a:p>
          <a:p>
            <a:r>
              <a:rPr lang="ru-RU" dirty="0"/>
              <a:t>Любые дополнительные колонки: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ru-RU" dirty="0"/>
              <a:t>Написание документации</a:t>
            </a:r>
          </a:p>
          <a:p>
            <a:pPr lvl="1"/>
            <a:r>
              <a:rPr lang="ru-RU" dirty="0"/>
              <a:t>И т.п.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r>
              <a:rPr lang="ru-RU" dirty="0"/>
              <a:t>В расчёте скорости учитываются только те фичи, которые удовлетворяют критерию готовности (</a:t>
            </a:r>
            <a:r>
              <a:rPr lang="en" dirty="0"/>
              <a:t>definition of done)</a:t>
            </a:r>
          </a:p>
          <a:p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3591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7" y="1254642"/>
            <a:ext cx="11504429" cy="3349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r>
              <a:rPr lang="ru-RU" dirty="0"/>
              <a:t>Показывает сколько еще остается сделать.</a:t>
            </a:r>
          </a:p>
          <a:p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r>
              <a:rPr lang="ru-RU" dirty="0"/>
              <a:t>Вначале итерации эта сумма равна сумме всех оценок всех задач.</a:t>
            </a:r>
          </a:p>
          <a:p>
            <a:r>
              <a:rPr lang="ru-RU" dirty="0"/>
              <a:t>Каждый день в одно и то же время (например, перед дейли)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A93D-6A56-D49B-48C0-28255766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реализация сложных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75E85-B8E4-27AB-7737-7F73419B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047" y="1690688"/>
            <a:ext cx="4883971" cy="296737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классическом подходе каждая команда (или человек) отвечает за свой слой торта и делает его от начала до конца</a:t>
            </a:r>
          </a:p>
          <a:p>
            <a:r>
              <a:rPr lang="ru-RU" dirty="0"/>
              <a:t>В </a:t>
            </a:r>
            <a:r>
              <a:rPr lang="en-US" dirty="0"/>
              <a:t>scrum </a:t>
            </a:r>
            <a:r>
              <a:rPr lang="ru-RU" dirty="0"/>
              <a:t>команда отвечает за все слои торта, но делает торт кусочками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C26C30-1E39-4336-5FC0-8660C609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1709514"/>
            <a:ext cx="6244295" cy="4495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30C522-5891-A395-C1DE-FACB0F9C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3" y="4796974"/>
            <a:ext cx="4165226" cy="19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2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E4B0DA-91D8-F9BE-07E2-6026BBAC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67" y="2259106"/>
            <a:ext cx="6828533" cy="45704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14DDE-3842-E42A-26FE-68FF8414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</a:t>
            </a:r>
            <a:r>
              <a:rPr lang="en-US" dirty="0" err="1"/>
              <a:t>м</a:t>
            </a:r>
            <a:r>
              <a:rPr lang="ru-RU" dirty="0" err="1"/>
              <a:t>асштабирование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D67F65-F418-4FB3-472B-3D6E2903A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Scrum of Scrums</a:t>
            </a:r>
          </a:p>
          <a:p>
            <a:r>
              <a:rPr lang="en-US" dirty="0"/>
              <a:t>LeSS (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Large-Scale Scrum</a:t>
            </a:r>
            <a:r>
              <a:rPr lang="en-US" dirty="0"/>
              <a:t>)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Scaled Agile Framework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Disciplined Agile Delivery</a:t>
            </a:r>
          </a:p>
          <a:p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Nexus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22BBDC-9C74-D3DD-3085-C6F578DB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767" y="5557"/>
            <a:ext cx="3689158" cy="26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90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36512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b="1" dirty="0"/>
              <a:t>Scrum — </a:t>
            </a:r>
            <a:r>
              <a:rPr lang="ru-RU" b="1" dirty="0"/>
              <a:t>это не для всех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49010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Scrum </a:t>
            </a:r>
            <a:r>
              <a:rPr lang="ru-RU" dirty="0"/>
              <a:t>был выгоден, нужно немало условий. В частности:</a:t>
            </a:r>
          </a:p>
          <a:p>
            <a:r>
              <a:rPr lang="ru-RU" b="1" dirty="0"/>
              <a:t>Если </a:t>
            </a:r>
            <a:r>
              <a:rPr lang="en-US" b="1" dirty="0"/>
              <a:t>Scrum </a:t>
            </a:r>
            <a:r>
              <a:rPr lang="ru-RU" b="1" dirty="0"/>
              <a:t>избыточен и продукт слишком простой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</a:t>
            </a:r>
            <a:r>
              <a:rPr lang="ru-RU" u="sng" dirty="0"/>
              <a:t>построить ядерный реактор</a:t>
            </a:r>
            <a:r>
              <a:rPr lang="ru-RU" dirty="0"/>
              <a:t> или </a:t>
            </a:r>
            <a:r>
              <a:rPr lang="ru-RU" strike="sngStrike" dirty="0"/>
              <a:t>запустить ракету в космос</a:t>
            </a:r>
            <a:r>
              <a:rPr lang="ru-RU" dirty="0"/>
              <a:t> или </a:t>
            </a:r>
            <a:r>
              <a:rPr lang="ru-RU" u="sng" dirty="0"/>
              <a:t>сделать хирургическую операцию</a:t>
            </a:r>
            <a:r>
              <a:rPr lang="ru-RU" dirty="0"/>
              <a:t>, так как цена ошибки будет слишком большой.</a:t>
            </a:r>
          </a:p>
          <a:p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</a:t>
            </a:r>
            <a:r>
              <a:rPr lang="ru-RU" b="1" dirty="0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en-US" dirty="0"/>
              <a:t>Scrum-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«Антипаттерны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/>
              <a:t>турбацией</a:t>
            </a:r>
            <a:r>
              <a:rPr lang="ru-RU" dirty="0"/>
              <a:t>».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71166-33E3-3845-AE22-E5BAC95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66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3841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482085"/>
            <a:ext cx="6115493" cy="1094530"/>
          </a:xfrm>
        </p:spPr>
        <p:txBody>
          <a:bodyPr/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03" y="1576615"/>
            <a:ext cx="6667500" cy="3327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6241145" y="4590"/>
            <a:ext cx="5820229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Долго</a:t>
            </a:r>
            <a:r>
              <a:rPr lang="ru-RU" sz="22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Очень </a:t>
            </a:r>
            <a:r>
              <a:rPr lang="ru-RU" sz="2200" b="1" dirty="0"/>
              <a:t>не любит изменения </a:t>
            </a:r>
            <a:r>
              <a:rPr lang="ru-RU" sz="22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Изменения вносить очень дорого и сложно</a:t>
            </a:r>
          </a:p>
          <a:p>
            <a:pPr marL="742950" lvl="1" indent="-285750">
              <a:buFontTx/>
              <a:buChar char="-"/>
            </a:pPr>
            <a:r>
              <a:rPr lang="ru-RU" sz="2200" i="1" dirty="0"/>
              <a:t>пример с самолётом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Большие </a:t>
            </a:r>
            <a:r>
              <a:rPr lang="ru-RU" sz="22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На выходе можем получить совсем не то, что хотел заказчик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Технологические риски (технология не взлетела)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Разработчик закладывает дополнительную стоимость для страховки рисков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C0CD6-E030-0074-E0BC-A028F3651504}"/>
              </a:ext>
            </a:extLst>
          </p:cNvPr>
          <p:cNvSpPr txBox="1"/>
          <p:nvPr/>
        </p:nvSpPr>
        <p:spPr>
          <a:xfrm>
            <a:off x="2960914" y="6006583"/>
            <a:ext cx="298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Fix-price / Time &amp; Material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74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88" y="620536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871B9-4C19-AC9D-3D8B-CDCDE9845830}"/>
              </a:ext>
            </a:extLst>
          </p:cNvPr>
          <p:cNvSpPr txBox="1"/>
          <p:nvPr/>
        </p:nvSpPr>
        <p:spPr>
          <a:xfrm>
            <a:off x="9127174" y="6092937"/>
            <a:ext cx="283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 Price vs Time &amp; Material</a:t>
            </a:r>
            <a:endParaRPr lang="ru-RU" b="1" dirty="0"/>
          </a:p>
          <a:p>
            <a:pPr lvl="1"/>
            <a:r>
              <a:rPr lang="en-US" dirty="0"/>
              <a:t>FP: Presale </a:t>
            </a:r>
            <a:r>
              <a:rPr lang="ru-RU" dirty="0"/>
              <a:t>по полгода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Кеневин (</a:t>
            </a:r>
            <a:r>
              <a:rPr lang="en-US" dirty="0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типов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запутанности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00781" y="587828"/>
            <a:ext cx="2923586" cy="591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мир экспертов</a:t>
            </a:r>
            <a:r>
              <a:rPr lang="en-US" sz="2000" dirty="0"/>
              <a:t>, </a:t>
            </a:r>
            <a:r>
              <a:rPr lang="ru-RU" sz="2000" dirty="0"/>
              <a:t>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ru-RU" sz="2000" b="1" dirty="0"/>
              <a:t>, </a:t>
            </a:r>
            <a:r>
              <a:rPr lang="en-US" sz="2000" b="1" dirty="0"/>
              <a:t>XP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6A3F2-850C-3DFC-1CDA-C7197453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/>
          <a:lstStyle/>
          <a:p>
            <a:r>
              <a:rPr lang="en" dirty="0"/>
              <a:t>Cynefin framework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647A7-A58F-FC38-53EA-584DECC18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2030"/>
            <a:ext cx="10725615" cy="531084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Модель «Кеневин» (</a:t>
            </a:r>
            <a:r>
              <a:rPr lang="en" dirty="0"/>
              <a:t>Cynefin framework) – </a:t>
            </a:r>
            <a:r>
              <a:rPr lang="ru-RU" dirty="0"/>
              <a:t>инструмент для определения оптимального способа управления в системе с учетом степени ее сложности. </a:t>
            </a:r>
            <a:r>
              <a:rPr lang="en" dirty="0"/>
              <a:t>Cynefin </a:t>
            </a:r>
            <a:r>
              <a:rPr lang="ru-RU" dirty="0"/>
              <a:t>в переводе с английского означает «среда обитания» или «ареал». В модели «Кеневин» выделено 5 типов систем:</a:t>
            </a:r>
          </a:p>
          <a:p>
            <a:r>
              <a:rPr lang="ru-RU" b="1" dirty="0"/>
              <a:t>Простая система </a:t>
            </a:r>
            <a:r>
              <a:rPr lang="ru-RU" dirty="0"/>
              <a:t>обладает простыми причинно-следственными связями и лучшими практиками достижения результатов. Она управляется по алгоритму «Ощути – </a:t>
            </a:r>
            <a:r>
              <a:rPr lang="ru-RU" dirty="0" err="1"/>
              <a:t>Категоризируй</a:t>
            </a:r>
            <a:r>
              <a:rPr lang="ru-RU" dirty="0"/>
              <a:t> – Реагируй». В этой системе удобно работать по классической водопадной методологии.</a:t>
            </a:r>
          </a:p>
          <a:p>
            <a:r>
              <a:rPr lang="ru-RU" b="1" dirty="0"/>
              <a:t>Сложная система </a:t>
            </a:r>
            <a:r>
              <a:rPr lang="ru-RU" dirty="0"/>
              <a:t>отличается ростом количества взаимосвязей, здесь нет лучших практик, но зато есть много хороших и взаимозаменяемых, поэтому такой тип считается экспертной средой. Управлять системой можно по алгоритму «Ощути – Анализируй – Реагируй», вооружившись </a:t>
            </a:r>
            <a:r>
              <a:rPr lang="en" dirty="0"/>
              <a:t>PMI, RUP, Prince2.</a:t>
            </a:r>
          </a:p>
          <a:p>
            <a:r>
              <a:rPr lang="ru-RU" b="1" dirty="0"/>
              <a:t>Запутанная система </a:t>
            </a:r>
            <a:r>
              <a:rPr lang="ru-RU" dirty="0"/>
              <a:t>поражает количеством взаимосвязей. В такой системе приходится самим изобретать практики достижения результатов. Поэтому в ней работают по алгоритму «Исследуй – Ощути – Реагируй», двигаясь по </a:t>
            </a:r>
            <a:r>
              <a:rPr lang="en" dirty="0"/>
              <a:t>agile.</a:t>
            </a:r>
          </a:p>
          <a:p>
            <a:r>
              <a:rPr lang="ru-RU" b="1" dirty="0"/>
              <a:t>Хаотическая система</a:t>
            </a:r>
            <a:r>
              <a:rPr lang="ru-RU" dirty="0"/>
              <a:t> – состояние крайней нестабильности, где нет времени формулировать гипотезы. Поэтому приходится «тушить пожар» по алгоритму «Действуй – Ощути – Реагируй», стремясь перевести систему к состоянию более предсказуемых типов.</a:t>
            </a:r>
          </a:p>
          <a:p>
            <a:r>
              <a:rPr lang="ru-RU" b="1" dirty="0"/>
              <a:t>Неопределенная, или беспорядочная</a:t>
            </a:r>
            <a:r>
              <a:rPr lang="ru-RU" dirty="0"/>
              <a:t>, система включает в себя несколько подсистем, относящихся к разным категориям. Поэтому ее трудно однозначно классифицировать. Остается только разбить на составные части и работать с каждой из них в отдельности.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6031778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13349</TotalTime>
  <Words>5251</Words>
  <Application>Microsoft Macintosh PowerPoint</Application>
  <PresentationFormat>Широкоэкранный</PresentationFormat>
  <Paragraphs>485</Paragraphs>
  <Slides>58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5" baseType="lpstr">
      <vt:lpstr>-apple-system</vt:lpstr>
      <vt:lpstr>Arial</vt:lpstr>
      <vt:lpstr>Ayuthaya</vt:lpstr>
      <vt:lpstr>Calibri</vt:lpstr>
      <vt:lpstr>Calibri Light</vt:lpstr>
      <vt:lpstr>Roboto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Cynefin framework</vt:lpstr>
      <vt:lpstr>Разработка ПО ≠ строительство</vt:lpstr>
      <vt:lpstr>Agile-манифест разработки программного обеспечения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Кроссфункциональность :: 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Примеры инкрементальной ценности</vt:lpstr>
      <vt:lpstr>Итерация / спринт (Sprint)</vt:lpstr>
      <vt:lpstr>Планирование итерации / спринта (sprint planning)</vt:lpstr>
      <vt:lpstr>Planning poker / Story Points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Презентация PowerPoint</vt:lpstr>
      <vt:lpstr>Хорошие / плохие примеры user story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Пример Epic / User story / Тех. задач</vt:lpstr>
      <vt:lpstr>Примеры epic / user-story для интернет-магазина</vt:lpstr>
      <vt:lpstr>Product Backlog Grooming («уход» за беклогом)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(Definition of Done)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и реализация сложных систем</vt:lpstr>
      <vt:lpstr>Scrum и масштабирование</vt:lpstr>
      <vt:lpstr>Scrum — это не для всех</vt:lpstr>
      <vt:lpstr>Scrum без Agile: карго-культ Scrum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146</cp:revision>
  <dcterms:created xsi:type="dcterms:W3CDTF">2022-01-27T15:06:08Z</dcterms:created>
  <dcterms:modified xsi:type="dcterms:W3CDTF">2023-02-06T17:02:55Z</dcterms:modified>
</cp:coreProperties>
</file>